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Inter Medium" charset="1" panose="02000503000000020004"/>
      <p:regular r:id="rId17"/>
    </p:embeddedFont>
    <p:embeddedFont>
      <p:font typeface="Inter Bold" charset="1" panose="020B0802030000000004"/>
      <p:regular r:id="rId18"/>
    </p:embeddedFont>
    <p:embeddedFont>
      <p:font typeface="Inter" charset="1" panose="020B0502030000000004"/>
      <p:regular r:id="rId19"/>
    </p:embeddedFont>
    <p:embeddedFont>
      <p:font typeface="Inter Semi-Bold" charset="1" panose="020005030000000200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Slides/notesSlide2.xml" Type="http://schemas.openxmlformats.org/officeDocument/2006/relationships/notesSlide"/><Relationship Id="rId21" Target="fonts/font21.fntdata" Type="http://schemas.openxmlformats.org/officeDocument/2006/relationships/font"/><Relationship Id="rId22" Target="notesSlides/notesSlide3.xml" Type="http://schemas.openxmlformats.org/officeDocument/2006/relationships/notesSlide"/><Relationship Id="rId23" Target="notesSlides/notesSlide4.xml" Type="http://schemas.openxmlformats.org/officeDocument/2006/relationships/notesSlide"/><Relationship Id="rId24" Target="notesSlides/notesSlide5.xml" Type="http://schemas.openxmlformats.org/officeDocument/2006/relationships/notesSlide"/><Relationship Id="rId25" Target="notesSlides/notesSlide6.xml" Type="http://schemas.openxmlformats.org/officeDocument/2006/relationships/notesSlide"/><Relationship Id="rId26" Target="notesSlides/notesSlide7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TOM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MIKE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MIKE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CARTER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CARTER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9.jpe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12.jpe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jpe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4.png" Type="http://schemas.openxmlformats.org/officeDocument/2006/relationships/image"/><Relationship Id="rId7" Target="../media/image5.svg" Type="http://schemas.openxmlformats.org/officeDocument/2006/relationships/image"/><Relationship Id="rId8" Target="../media/image6.png" Type="http://schemas.openxmlformats.org/officeDocument/2006/relationships/image"/><Relationship Id="rId9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sv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svg" Type="http://schemas.openxmlformats.org/officeDocument/2006/relationships/image"/><Relationship Id="rId15" Target="../media/image29.png" Type="http://schemas.openxmlformats.org/officeDocument/2006/relationships/image"/><Relationship Id="rId16" Target="../media/image30.svg" Type="http://schemas.openxmlformats.org/officeDocument/2006/relationships/image"/><Relationship Id="rId17" Target="../media/image31.png" Type="http://schemas.openxmlformats.org/officeDocument/2006/relationships/image"/><Relationship Id="rId18" Target="../media/image32.pn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jpe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png" Type="http://schemas.openxmlformats.org/officeDocument/2006/relationships/image"/><Relationship Id="rId11" Target="../media/image42.png" Type="http://schemas.openxmlformats.org/officeDocument/2006/relationships/image"/><Relationship Id="rId12" Target="../media/image43.png" Type="http://schemas.openxmlformats.org/officeDocument/2006/relationships/image"/><Relationship Id="rId13" Target="../media/image44.png" Type="http://schemas.openxmlformats.org/officeDocument/2006/relationships/image"/><Relationship Id="rId14" Target="../media/image45.svg" Type="http://schemas.openxmlformats.org/officeDocument/2006/relationships/image"/><Relationship Id="rId2" Target="../notesSlides/notesSlide6.xml" Type="http://schemas.openxmlformats.org/officeDocument/2006/relationships/notesSlide"/><Relationship Id="rId3" Target="../media/image1.jpe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svg" Type="http://schemas.openxmlformats.org/officeDocument/2006/relationships/image"/><Relationship Id="rId12" Target="../media/image52.png" Type="http://schemas.openxmlformats.org/officeDocument/2006/relationships/image"/><Relationship Id="rId13" Target="../media/image53.svg" Type="http://schemas.openxmlformats.org/officeDocument/2006/relationships/image"/><Relationship Id="rId14" Target="../media/image54.png" Type="http://schemas.openxmlformats.org/officeDocument/2006/relationships/image"/><Relationship Id="rId15" Target="../media/image55.svg" Type="http://schemas.openxmlformats.org/officeDocument/2006/relationships/image"/><Relationship Id="rId16" Target="../media/image56.png" Type="http://schemas.openxmlformats.org/officeDocument/2006/relationships/image"/><Relationship Id="rId17" Target="../media/image57.svg" Type="http://schemas.openxmlformats.org/officeDocument/2006/relationships/image"/><Relationship Id="rId2" Target="../notesSlides/notesSlide7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48.png" Type="http://schemas.openxmlformats.org/officeDocument/2006/relationships/image"/><Relationship Id="rId9" Target="../media/image4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60.png" Type="http://schemas.openxmlformats.org/officeDocument/2006/relationships/image"/><Relationship Id="rId6" Target="../media/image61.svg" Type="http://schemas.openxmlformats.org/officeDocument/2006/relationships/image"/><Relationship Id="rId7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94502" y="9231526"/>
            <a:ext cx="4382294" cy="1055474"/>
          </a:xfrm>
          <a:custGeom>
            <a:avLst/>
            <a:gdLst/>
            <a:ahLst/>
            <a:cxnLst/>
            <a:rect r="r" b="b" t="t" l="l"/>
            <a:pathLst>
              <a:path h="1055474" w="4382294">
                <a:moveTo>
                  <a:pt x="0" y="0"/>
                </a:moveTo>
                <a:lnTo>
                  <a:pt x="4382294" y="0"/>
                </a:lnTo>
                <a:lnTo>
                  <a:pt x="4382294" y="1055474"/>
                </a:lnTo>
                <a:lnTo>
                  <a:pt x="0" y="1055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4" id="4"/>
          <p:cNvGrpSpPr/>
          <p:nvPr/>
        </p:nvGrpSpPr>
        <p:grpSpPr>
          <a:xfrm rot="0">
            <a:off x="8667103" y="8802195"/>
            <a:ext cx="5630356" cy="715266"/>
            <a:chOff x="0" y="0"/>
            <a:chExt cx="1482892" cy="1883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82892" cy="188383"/>
            </a:xfrm>
            <a:custGeom>
              <a:avLst/>
              <a:gdLst/>
              <a:ahLst/>
              <a:cxnLst/>
              <a:rect r="r" b="b" t="t" l="l"/>
              <a:pathLst>
                <a:path h="188383" w="1482892">
                  <a:moveTo>
                    <a:pt x="94191" y="0"/>
                  </a:moveTo>
                  <a:lnTo>
                    <a:pt x="1388701" y="0"/>
                  </a:lnTo>
                  <a:cubicBezTo>
                    <a:pt x="1413682" y="0"/>
                    <a:pt x="1437640" y="9924"/>
                    <a:pt x="1455304" y="27588"/>
                  </a:cubicBezTo>
                  <a:cubicBezTo>
                    <a:pt x="1472968" y="45252"/>
                    <a:pt x="1482892" y="69210"/>
                    <a:pt x="1482892" y="94191"/>
                  </a:cubicBezTo>
                  <a:lnTo>
                    <a:pt x="1482892" y="94191"/>
                  </a:lnTo>
                  <a:cubicBezTo>
                    <a:pt x="1482892" y="146212"/>
                    <a:pt x="1440721" y="188383"/>
                    <a:pt x="1388701" y="188383"/>
                  </a:cubicBezTo>
                  <a:lnTo>
                    <a:pt x="94191" y="188383"/>
                  </a:lnTo>
                  <a:cubicBezTo>
                    <a:pt x="42171" y="188383"/>
                    <a:pt x="0" y="146212"/>
                    <a:pt x="0" y="94191"/>
                  </a:cubicBezTo>
                  <a:lnTo>
                    <a:pt x="0" y="94191"/>
                  </a:lnTo>
                  <a:cubicBezTo>
                    <a:pt x="0" y="42171"/>
                    <a:pt x="42171" y="0"/>
                    <a:pt x="94191" y="0"/>
                  </a:cubicBezTo>
                  <a:close/>
                </a:path>
              </a:pathLst>
            </a:custGeom>
            <a:solidFill>
              <a:srgbClr val="1F4AC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1482892" cy="2264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8349680">
            <a:off x="16516774" y="8158871"/>
            <a:ext cx="1889787" cy="3035193"/>
          </a:xfrm>
          <a:custGeom>
            <a:avLst/>
            <a:gdLst/>
            <a:ahLst/>
            <a:cxnLst/>
            <a:rect r="r" b="b" t="t" l="l"/>
            <a:pathLst>
              <a:path h="3035193" w="1889787">
                <a:moveTo>
                  <a:pt x="0" y="0"/>
                </a:moveTo>
                <a:lnTo>
                  <a:pt x="1889787" y="0"/>
                </a:lnTo>
                <a:lnTo>
                  <a:pt x="1889787" y="3035194"/>
                </a:lnTo>
                <a:lnTo>
                  <a:pt x="0" y="3035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061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0">
            <a:off x="90780" y="9098910"/>
            <a:ext cx="1544813" cy="1750496"/>
          </a:xfrm>
          <a:custGeom>
            <a:avLst/>
            <a:gdLst/>
            <a:ahLst/>
            <a:cxnLst/>
            <a:rect r="r" b="b" t="t" l="l"/>
            <a:pathLst>
              <a:path h="1750496" w="1544813">
                <a:moveTo>
                  <a:pt x="1544813" y="1750496"/>
                </a:moveTo>
                <a:lnTo>
                  <a:pt x="0" y="1750496"/>
                </a:lnTo>
                <a:lnTo>
                  <a:pt x="0" y="0"/>
                </a:lnTo>
                <a:lnTo>
                  <a:pt x="1544813" y="0"/>
                </a:lnTo>
                <a:lnTo>
                  <a:pt x="1544813" y="1750496"/>
                </a:lnTo>
                <a:close/>
              </a:path>
            </a:pathLst>
          </a:custGeom>
          <a:blipFill>
            <a:blip r:embed="rId8">
              <a:alphaModFix amt="4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365470" y="974598"/>
            <a:ext cx="7680640" cy="4168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44"/>
              </a:lnSpc>
            </a:pPr>
            <a:r>
              <a:rPr lang="en-US" b="true" sz="9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INFLUENCER </a:t>
            </a:r>
            <a:r>
              <a:rPr lang="en-US" b="true" sz="960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MARKETING CAMPAIGN</a:t>
            </a:r>
          </a:p>
        </p:txBody>
      </p:sp>
      <p:grpSp>
        <p:nvGrpSpPr>
          <p:cNvPr name="Group 10" id="10"/>
          <p:cNvGrpSpPr/>
          <p:nvPr/>
        </p:nvGrpSpPr>
        <p:grpSpPr>
          <a:xfrm rot="1977968">
            <a:off x="6315674" y="8547168"/>
            <a:ext cx="912793" cy="3538326"/>
            <a:chOff x="0" y="0"/>
            <a:chExt cx="222610" cy="86292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22610" cy="862921"/>
            </a:xfrm>
            <a:custGeom>
              <a:avLst/>
              <a:gdLst/>
              <a:ahLst/>
              <a:cxnLst/>
              <a:rect r="r" b="b" t="t" l="l"/>
              <a:pathLst>
                <a:path h="862921" w="222610">
                  <a:moveTo>
                    <a:pt x="111305" y="0"/>
                  </a:moveTo>
                  <a:lnTo>
                    <a:pt x="111305" y="0"/>
                  </a:lnTo>
                  <a:cubicBezTo>
                    <a:pt x="140825" y="0"/>
                    <a:pt x="169136" y="11727"/>
                    <a:pt x="190010" y="32601"/>
                  </a:cubicBezTo>
                  <a:cubicBezTo>
                    <a:pt x="210884" y="53474"/>
                    <a:pt x="222610" y="81785"/>
                    <a:pt x="222610" y="111305"/>
                  </a:cubicBezTo>
                  <a:lnTo>
                    <a:pt x="222610" y="751616"/>
                  </a:lnTo>
                  <a:cubicBezTo>
                    <a:pt x="222610" y="813088"/>
                    <a:pt x="172777" y="862921"/>
                    <a:pt x="111305" y="862921"/>
                  </a:cubicBezTo>
                  <a:lnTo>
                    <a:pt x="111305" y="862921"/>
                  </a:lnTo>
                  <a:cubicBezTo>
                    <a:pt x="49833" y="862921"/>
                    <a:pt x="0" y="813088"/>
                    <a:pt x="0" y="751616"/>
                  </a:cubicBezTo>
                  <a:lnTo>
                    <a:pt x="0" y="111305"/>
                  </a:lnTo>
                  <a:cubicBezTo>
                    <a:pt x="0" y="49833"/>
                    <a:pt x="49833" y="0"/>
                    <a:pt x="111305" y="0"/>
                  </a:cubicBezTo>
                  <a:close/>
                </a:path>
              </a:pathLst>
            </a:custGeom>
            <a:solidFill>
              <a:srgbClr val="8FADFA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22610" cy="9010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1977968">
            <a:off x="18147104" y="-929275"/>
            <a:ext cx="906124" cy="3531239"/>
            <a:chOff x="0" y="0"/>
            <a:chExt cx="229037" cy="8925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29037" cy="892575"/>
            </a:xfrm>
            <a:custGeom>
              <a:avLst/>
              <a:gdLst/>
              <a:ahLst/>
              <a:cxnLst/>
              <a:rect r="r" b="b" t="t" l="l"/>
              <a:pathLst>
                <a:path h="892575" w="229037">
                  <a:moveTo>
                    <a:pt x="114518" y="0"/>
                  </a:moveTo>
                  <a:lnTo>
                    <a:pt x="114518" y="0"/>
                  </a:lnTo>
                  <a:cubicBezTo>
                    <a:pt x="177765" y="0"/>
                    <a:pt x="229037" y="51272"/>
                    <a:pt x="229037" y="114518"/>
                  </a:cubicBezTo>
                  <a:lnTo>
                    <a:pt x="229037" y="778057"/>
                  </a:lnTo>
                  <a:cubicBezTo>
                    <a:pt x="229037" y="808429"/>
                    <a:pt x="216971" y="837557"/>
                    <a:pt x="195495" y="859034"/>
                  </a:cubicBezTo>
                  <a:cubicBezTo>
                    <a:pt x="174019" y="880510"/>
                    <a:pt x="144891" y="892575"/>
                    <a:pt x="114518" y="892575"/>
                  </a:cubicBezTo>
                  <a:lnTo>
                    <a:pt x="114518" y="892575"/>
                  </a:lnTo>
                  <a:cubicBezTo>
                    <a:pt x="84146" y="892575"/>
                    <a:pt x="55018" y="880510"/>
                    <a:pt x="33542" y="859034"/>
                  </a:cubicBezTo>
                  <a:cubicBezTo>
                    <a:pt x="12065" y="837557"/>
                    <a:pt x="0" y="808429"/>
                    <a:pt x="0" y="778057"/>
                  </a:cubicBezTo>
                  <a:lnTo>
                    <a:pt x="0" y="114518"/>
                  </a:lnTo>
                  <a:cubicBezTo>
                    <a:pt x="0" y="84146"/>
                    <a:pt x="12065" y="55018"/>
                    <a:pt x="33542" y="33542"/>
                  </a:cubicBezTo>
                  <a:cubicBezTo>
                    <a:pt x="55018" y="12065"/>
                    <a:pt x="84146" y="0"/>
                    <a:pt x="114518" y="0"/>
                  </a:cubicBezTo>
                  <a:close/>
                </a:path>
              </a:pathLst>
            </a:custGeom>
            <a:solidFill>
              <a:srgbClr val="EFAD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29037" cy="930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1977968">
            <a:off x="16320436" y="11152"/>
            <a:ext cx="243974" cy="1080478"/>
            <a:chOff x="0" y="0"/>
            <a:chExt cx="61668" cy="27310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1668" cy="273107"/>
            </a:xfrm>
            <a:custGeom>
              <a:avLst/>
              <a:gdLst/>
              <a:ahLst/>
              <a:cxnLst/>
              <a:rect r="r" b="b" t="t" l="l"/>
              <a:pathLst>
                <a:path h="273107" w="61668">
                  <a:moveTo>
                    <a:pt x="30834" y="0"/>
                  </a:moveTo>
                  <a:lnTo>
                    <a:pt x="30834" y="0"/>
                  </a:lnTo>
                  <a:cubicBezTo>
                    <a:pt x="39012" y="0"/>
                    <a:pt x="46854" y="3249"/>
                    <a:pt x="52637" y="9031"/>
                  </a:cubicBezTo>
                  <a:cubicBezTo>
                    <a:pt x="58420" y="14814"/>
                    <a:pt x="61668" y="22656"/>
                    <a:pt x="61668" y="30834"/>
                  </a:cubicBezTo>
                  <a:lnTo>
                    <a:pt x="61668" y="242273"/>
                  </a:lnTo>
                  <a:cubicBezTo>
                    <a:pt x="61668" y="259303"/>
                    <a:pt x="47863" y="273107"/>
                    <a:pt x="30834" y="273107"/>
                  </a:cubicBezTo>
                  <a:lnTo>
                    <a:pt x="30834" y="273107"/>
                  </a:lnTo>
                  <a:cubicBezTo>
                    <a:pt x="13805" y="273107"/>
                    <a:pt x="0" y="259303"/>
                    <a:pt x="0" y="242273"/>
                  </a:cubicBezTo>
                  <a:lnTo>
                    <a:pt x="0" y="30834"/>
                  </a:lnTo>
                  <a:cubicBezTo>
                    <a:pt x="0" y="13805"/>
                    <a:pt x="13805" y="0"/>
                    <a:pt x="30834" y="0"/>
                  </a:cubicBezTo>
                  <a:close/>
                </a:path>
              </a:pathLst>
            </a:custGeom>
            <a:solidFill>
              <a:srgbClr val="AFB7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61668" cy="3112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1977968">
            <a:off x="16786547" y="-1058940"/>
            <a:ext cx="945507" cy="3531239"/>
            <a:chOff x="0" y="0"/>
            <a:chExt cx="238991" cy="8925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38991" cy="892575"/>
            </a:xfrm>
            <a:custGeom>
              <a:avLst/>
              <a:gdLst/>
              <a:ahLst/>
              <a:cxnLst/>
              <a:rect r="r" b="b" t="t" l="l"/>
              <a:pathLst>
                <a:path h="892575" w="238991">
                  <a:moveTo>
                    <a:pt x="119496" y="0"/>
                  </a:moveTo>
                  <a:lnTo>
                    <a:pt x="119496" y="0"/>
                  </a:lnTo>
                  <a:cubicBezTo>
                    <a:pt x="185491" y="0"/>
                    <a:pt x="238991" y="53500"/>
                    <a:pt x="238991" y="119496"/>
                  </a:cubicBezTo>
                  <a:lnTo>
                    <a:pt x="238991" y="773079"/>
                  </a:lnTo>
                  <a:cubicBezTo>
                    <a:pt x="238991" y="839075"/>
                    <a:pt x="185491" y="892575"/>
                    <a:pt x="119496" y="892575"/>
                  </a:cubicBezTo>
                  <a:lnTo>
                    <a:pt x="119496" y="892575"/>
                  </a:lnTo>
                  <a:cubicBezTo>
                    <a:pt x="53500" y="892575"/>
                    <a:pt x="0" y="839075"/>
                    <a:pt x="0" y="773079"/>
                  </a:cubicBezTo>
                  <a:lnTo>
                    <a:pt x="0" y="119496"/>
                  </a:lnTo>
                  <a:cubicBezTo>
                    <a:pt x="0" y="53500"/>
                    <a:pt x="53500" y="0"/>
                    <a:pt x="119496" y="0"/>
                  </a:cubicBezTo>
                  <a:close/>
                </a:path>
              </a:pathLst>
            </a:custGeom>
            <a:solidFill>
              <a:srgbClr val="2C60EA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38991" cy="930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1977968">
            <a:off x="197792" y="4014943"/>
            <a:ext cx="395062" cy="1464598"/>
            <a:chOff x="0" y="0"/>
            <a:chExt cx="96347" cy="35718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96347" cy="357184"/>
            </a:xfrm>
            <a:custGeom>
              <a:avLst/>
              <a:gdLst/>
              <a:ahLst/>
              <a:cxnLst/>
              <a:rect r="r" b="b" t="t" l="l"/>
              <a:pathLst>
                <a:path h="357184" w="96347">
                  <a:moveTo>
                    <a:pt x="48173" y="0"/>
                  </a:moveTo>
                  <a:lnTo>
                    <a:pt x="48173" y="0"/>
                  </a:lnTo>
                  <a:cubicBezTo>
                    <a:pt x="60950" y="0"/>
                    <a:pt x="73203" y="5075"/>
                    <a:pt x="82237" y="14110"/>
                  </a:cubicBezTo>
                  <a:cubicBezTo>
                    <a:pt x="91272" y="23144"/>
                    <a:pt x="96347" y="35397"/>
                    <a:pt x="96347" y="48173"/>
                  </a:cubicBezTo>
                  <a:lnTo>
                    <a:pt x="96347" y="309010"/>
                  </a:lnTo>
                  <a:cubicBezTo>
                    <a:pt x="96347" y="335616"/>
                    <a:pt x="74779" y="357184"/>
                    <a:pt x="48173" y="357184"/>
                  </a:cubicBezTo>
                  <a:lnTo>
                    <a:pt x="48173" y="357184"/>
                  </a:lnTo>
                  <a:cubicBezTo>
                    <a:pt x="21568" y="357184"/>
                    <a:pt x="0" y="335616"/>
                    <a:pt x="0" y="309010"/>
                  </a:cubicBezTo>
                  <a:lnTo>
                    <a:pt x="0" y="48173"/>
                  </a:lnTo>
                  <a:cubicBezTo>
                    <a:pt x="0" y="21568"/>
                    <a:pt x="21568" y="0"/>
                    <a:pt x="48173" y="0"/>
                  </a:cubicBezTo>
                  <a:close/>
                </a:path>
              </a:pathLst>
            </a:custGeom>
            <a:solidFill>
              <a:srgbClr val="EFAD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96347" cy="3952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5" id="25"/>
          <p:cNvSpPr/>
          <p:nvPr/>
        </p:nvSpPr>
        <p:spPr>
          <a:xfrm>
            <a:off x="8667103" y="5497695"/>
            <a:ext cx="1377183" cy="0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448970" y="1309154"/>
            <a:ext cx="7668692" cy="7668692"/>
          </a:xfrm>
          <a:custGeom>
            <a:avLst/>
            <a:gdLst/>
            <a:ahLst/>
            <a:cxnLst/>
            <a:rect r="r" b="b" t="t" l="l"/>
            <a:pathLst>
              <a:path h="7668692" w="7668692">
                <a:moveTo>
                  <a:pt x="0" y="0"/>
                </a:moveTo>
                <a:lnTo>
                  <a:pt x="7668691" y="0"/>
                </a:lnTo>
                <a:lnTo>
                  <a:pt x="7668691" y="7668692"/>
                </a:lnTo>
                <a:lnTo>
                  <a:pt x="0" y="76686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779954" y="976692"/>
            <a:ext cx="474234" cy="483589"/>
          </a:xfrm>
          <a:custGeom>
            <a:avLst/>
            <a:gdLst/>
            <a:ahLst/>
            <a:cxnLst/>
            <a:rect r="r" b="b" t="t" l="l"/>
            <a:pathLst>
              <a:path h="483589" w="474234">
                <a:moveTo>
                  <a:pt x="0" y="0"/>
                </a:moveTo>
                <a:lnTo>
                  <a:pt x="474234" y="0"/>
                </a:lnTo>
                <a:lnTo>
                  <a:pt x="474234" y="483589"/>
                </a:lnTo>
                <a:lnTo>
                  <a:pt x="0" y="483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2873" t="-78128" r="-191978" b="-130632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8667103" y="5653731"/>
            <a:ext cx="8592197" cy="255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10"/>
              </a:lnSpc>
            </a:pPr>
            <a:r>
              <a:rPr lang="en-US" sz="22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Boutique marketing agency dedicated to helping local business owners grow their visibility and customer base through strategic social media marketing. </a:t>
            </a:r>
          </a:p>
          <a:p>
            <a:pPr algn="l">
              <a:lnSpc>
                <a:spcPts val="3410"/>
              </a:lnSpc>
            </a:pPr>
            <a:r>
              <a:rPr lang="en-US" sz="22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With a personalized approach, MM Marketing empowers small businesses to connect with their communities and build stronger brands online.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789487" y="8892591"/>
            <a:ext cx="5392324" cy="445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2400" b="true">
                <a:solidFill>
                  <a:srgbClr val="FFFFFF"/>
                </a:solidFill>
                <a:latin typeface="Inter Medium"/>
                <a:ea typeface="Inter Medium"/>
                <a:cs typeface="Inter Medium"/>
                <a:sym typeface="Inter Medium"/>
              </a:rPr>
              <a:t>Presented By: Tomoki, Carter &amp; Mike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254188" y="975776"/>
            <a:ext cx="1933061" cy="48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5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MKT-346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275530" y="3073908"/>
            <a:ext cx="10661904" cy="6184392"/>
            <a:chOff x="0" y="0"/>
            <a:chExt cx="14215872" cy="824585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215872" cy="8245856"/>
            </a:xfrm>
            <a:custGeom>
              <a:avLst/>
              <a:gdLst/>
              <a:ahLst/>
              <a:cxnLst/>
              <a:rect r="r" b="b" t="t" l="l"/>
              <a:pathLst>
                <a:path h="8245856" w="14215872">
                  <a:moveTo>
                    <a:pt x="0" y="0"/>
                  </a:moveTo>
                  <a:lnTo>
                    <a:pt x="14215872" y="0"/>
                  </a:lnTo>
                  <a:lnTo>
                    <a:pt x="14215872" y="8245856"/>
                  </a:lnTo>
                  <a:lnTo>
                    <a:pt x="0" y="8245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4473651" y="3203143"/>
            <a:ext cx="8265919" cy="5351040"/>
            <a:chOff x="0" y="0"/>
            <a:chExt cx="11021225" cy="713472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021187" cy="7134733"/>
            </a:xfrm>
            <a:custGeom>
              <a:avLst/>
              <a:gdLst/>
              <a:ahLst/>
              <a:cxnLst/>
              <a:rect r="r" b="b" t="t" l="l"/>
              <a:pathLst>
                <a:path h="7134733" w="11021187">
                  <a:moveTo>
                    <a:pt x="128397" y="0"/>
                  </a:moveTo>
                  <a:cubicBezTo>
                    <a:pt x="57404" y="0"/>
                    <a:pt x="0" y="57404"/>
                    <a:pt x="0" y="128397"/>
                  </a:cubicBezTo>
                  <a:lnTo>
                    <a:pt x="0" y="7134733"/>
                  </a:lnTo>
                  <a:lnTo>
                    <a:pt x="11021187" y="7134733"/>
                  </a:lnTo>
                  <a:lnTo>
                    <a:pt x="11021187" y="128397"/>
                  </a:lnTo>
                  <a:cubicBezTo>
                    <a:pt x="11021187" y="57404"/>
                    <a:pt x="10963783" y="0"/>
                    <a:pt x="10892917" y="0"/>
                  </a:cubicBezTo>
                  <a:lnTo>
                    <a:pt x="6132703" y="0"/>
                  </a:lnTo>
                  <a:cubicBezTo>
                    <a:pt x="6115431" y="0"/>
                    <a:pt x="6101461" y="13970"/>
                    <a:pt x="6101461" y="31242"/>
                  </a:cubicBezTo>
                  <a:lnTo>
                    <a:pt x="6101461" y="141097"/>
                  </a:lnTo>
                  <a:cubicBezTo>
                    <a:pt x="6101461" y="183642"/>
                    <a:pt x="6066917" y="218186"/>
                    <a:pt x="6024372" y="218186"/>
                  </a:cubicBezTo>
                  <a:lnTo>
                    <a:pt x="5000752" y="218186"/>
                  </a:lnTo>
                  <a:cubicBezTo>
                    <a:pt x="4958207" y="218186"/>
                    <a:pt x="4923663" y="183642"/>
                    <a:pt x="4923663" y="141097"/>
                  </a:cubicBezTo>
                  <a:lnTo>
                    <a:pt x="4923663" y="31242"/>
                  </a:lnTo>
                  <a:cubicBezTo>
                    <a:pt x="4923663" y="13970"/>
                    <a:pt x="4909693" y="0"/>
                    <a:pt x="4892421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1555" r="0" b="-1555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5438078" y="6166104"/>
            <a:ext cx="2245540" cy="2057400"/>
          </a:xfrm>
          <a:custGeom>
            <a:avLst/>
            <a:gdLst/>
            <a:ahLst/>
            <a:cxnLst/>
            <a:rect r="r" b="b" t="t" l="l"/>
            <a:pathLst>
              <a:path h="2057400" w="2245540">
                <a:moveTo>
                  <a:pt x="0" y="0"/>
                </a:moveTo>
                <a:lnTo>
                  <a:pt x="2245539" y="0"/>
                </a:lnTo>
                <a:lnTo>
                  <a:pt x="224553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779379" y="6023904"/>
            <a:ext cx="1633406" cy="2341801"/>
          </a:xfrm>
          <a:custGeom>
            <a:avLst/>
            <a:gdLst/>
            <a:ahLst/>
            <a:cxnLst/>
            <a:rect r="r" b="b" t="t" l="l"/>
            <a:pathLst>
              <a:path h="2341801" w="1633406">
                <a:moveTo>
                  <a:pt x="0" y="0"/>
                </a:moveTo>
                <a:lnTo>
                  <a:pt x="1633406" y="0"/>
                </a:lnTo>
                <a:lnTo>
                  <a:pt x="1633406" y="2341800"/>
                </a:lnTo>
                <a:lnTo>
                  <a:pt x="0" y="2341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4766291" y="3725329"/>
            <a:ext cx="7680640" cy="1024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7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CAMPAIGN GOAL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766162" y="5162550"/>
            <a:ext cx="7680640" cy="587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b="true" sz="4000">
                <a:solidFill>
                  <a:srgbClr val="000000"/>
                </a:solidFill>
                <a:latin typeface="Inter Semi-Bold"/>
                <a:ea typeface="Inter Semi-Bold"/>
                <a:cs typeface="Inter Semi-Bold"/>
                <a:sym typeface="Inter Semi-Bold"/>
              </a:rPr>
              <a:t>ENGAGEMENT &amp; CONVERSION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1977968">
            <a:off x="-119660" y="1910285"/>
            <a:ext cx="7152643" cy="10832907"/>
            <a:chOff x="0" y="0"/>
            <a:chExt cx="1744374" cy="26419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44374" cy="2641911"/>
            </a:xfrm>
            <a:custGeom>
              <a:avLst/>
              <a:gdLst/>
              <a:ahLst/>
              <a:cxnLst/>
              <a:rect r="r" b="b" t="t" l="l"/>
              <a:pathLst>
                <a:path h="2641911" w="1744374">
                  <a:moveTo>
                    <a:pt x="872187" y="0"/>
                  </a:moveTo>
                  <a:lnTo>
                    <a:pt x="872187" y="0"/>
                  </a:lnTo>
                  <a:cubicBezTo>
                    <a:pt x="1353883" y="0"/>
                    <a:pt x="1744374" y="390491"/>
                    <a:pt x="1744374" y="872187"/>
                  </a:cubicBezTo>
                  <a:lnTo>
                    <a:pt x="1744374" y="1769724"/>
                  </a:lnTo>
                  <a:cubicBezTo>
                    <a:pt x="1744374" y="2001042"/>
                    <a:pt x="1652483" y="2222886"/>
                    <a:pt x="1488917" y="2386453"/>
                  </a:cubicBezTo>
                  <a:cubicBezTo>
                    <a:pt x="1325350" y="2550020"/>
                    <a:pt x="1103506" y="2641911"/>
                    <a:pt x="872187" y="2641911"/>
                  </a:cubicBezTo>
                  <a:lnTo>
                    <a:pt x="872187" y="2641911"/>
                  </a:lnTo>
                  <a:cubicBezTo>
                    <a:pt x="390491" y="2641911"/>
                    <a:pt x="0" y="2251419"/>
                    <a:pt x="0" y="1769724"/>
                  </a:cubicBezTo>
                  <a:lnTo>
                    <a:pt x="0" y="872187"/>
                  </a:lnTo>
                  <a:cubicBezTo>
                    <a:pt x="0" y="640869"/>
                    <a:pt x="91891" y="419025"/>
                    <a:pt x="255458" y="255458"/>
                  </a:cubicBezTo>
                  <a:cubicBezTo>
                    <a:pt x="419025" y="91891"/>
                    <a:pt x="640869" y="0"/>
                    <a:pt x="872187" y="0"/>
                  </a:cubicBezTo>
                  <a:close/>
                </a:path>
              </a:pathLst>
            </a:custGeom>
            <a:solidFill>
              <a:srgbClr val="2C60E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744374" cy="26800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655672" y="2445267"/>
            <a:ext cx="7321324" cy="7321324"/>
          </a:xfrm>
          <a:custGeom>
            <a:avLst/>
            <a:gdLst/>
            <a:ahLst/>
            <a:cxnLst/>
            <a:rect r="r" b="b" t="t" l="l"/>
            <a:pathLst>
              <a:path h="7321324" w="7321324">
                <a:moveTo>
                  <a:pt x="0" y="0"/>
                </a:moveTo>
                <a:lnTo>
                  <a:pt x="7321324" y="0"/>
                </a:lnTo>
                <a:lnTo>
                  <a:pt x="7321324" y="7321324"/>
                </a:lnTo>
                <a:lnTo>
                  <a:pt x="0" y="73213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63427" y="2529313"/>
            <a:ext cx="6534270" cy="6534270"/>
            <a:chOff x="0" y="0"/>
            <a:chExt cx="13716000" cy="13716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9" id="9"/>
          <p:cNvSpPr/>
          <p:nvPr/>
        </p:nvSpPr>
        <p:spPr>
          <a:xfrm flipH="false" flipV="false" rot="-8349680">
            <a:off x="16516774" y="8158871"/>
            <a:ext cx="1889787" cy="3035193"/>
          </a:xfrm>
          <a:custGeom>
            <a:avLst/>
            <a:gdLst/>
            <a:ahLst/>
            <a:cxnLst/>
            <a:rect r="r" b="b" t="t" l="l"/>
            <a:pathLst>
              <a:path h="3035193" w="1889787">
                <a:moveTo>
                  <a:pt x="0" y="0"/>
                </a:moveTo>
                <a:lnTo>
                  <a:pt x="1889787" y="0"/>
                </a:lnTo>
                <a:lnTo>
                  <a:pt x="1889787" y="3035194"/>
                </a:lnTo>
                <a:lnTo>
                  <a:pt x="0" y="30351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061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0">
            <a:off x="90780" y="9098910"/>
            <a:ext cx="1544813" cy="1750496"/>
          </a:xfrm>
          <a:custGeom>
            <a:avLst/>
            <a:gdLst/>
            <a:ahLst/>
            <a:cxnLst/>
            <a:rect r="r" b="b" t="t" l="l"/>
            <a:pathLst>
              <a:path h="1750496" w="1544813">
                <a:moveTo>
                  <a:pt x="1544813" y="1750496"/>
                </a:moveTo>
                <a:lnTo>
                  <a:pt x="0" y="1750496"/>
                </a:lnTo>
                <a:lnTo>
                  <a:pt x="0" y="0"/>
                </a:lnTo>
                <a:lnTo>
                  <a:pt x="1544813" y="0"/>
                </a:lnTo>
                <a:lnTo>
                  <a:pt x="1544813" y="1750496"/>
                </a:lnTo>
                <a:close/>
              </a:path>
            </a:pathLst>
          </a:custGeom>
          <a:blipFill>
            <a:blip r:embed="rId8">
              <a:alphaModFix amt="4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777828" y="1646280"/>
            <a:ext cx="7680640" cy="2787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44"/>
              </a:lnSpc>
            </a:pPr>
            <a:r>
              <a:rPr lang="en-US" b="true" sz="96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AUDIENCE PERSONA</a:t>
            </a:r>
          </a:p>
        </p:txBody>
      </p:sp>
      <p:grpSp>
        <p:nvGrpSpPr>
          <p:cNvPr name="Group 12" id="12"/>
          <p:cNvGrpSpPr/>
          <p:nvPr/>
        </p:nvGrpSpPr>
        <p:grpSpPr>
          <a:xfrm rot="1977968">
            <a:off x="6315674" y="8547168"/>
            <a:ext cx="912793" cy="3538326"/>
            <a:chOff x="0" y="0"/>
            <a:chExt cx="222610" cy="86292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2610" cy="862921"/>
            </a:xfrm>
            <a:custGeom>
              <a:avLst/>
              <a:gdLst/>
              <a:ahLst/>
              <a:cxnLst/>
              <a:rect r="r" b="b" t="t" l="l"/>
              <a:pathLst>
                <a:path h="862921" w="222610">
                  <a:moveTo>
                    <a:pt x="111305" y="0"/>
                  </a:moveTo>
                  <a:lnTo>
                    <a:pt x="111305" y="0"/>
                  </a:lnTo>
                  <a:cubicBezTo>
                    <a:pt x="140825" y="0"/>
                    <a:pt x="169136" y="11727"/>
                    <a:pt x="190010" y="32601"/>
                  </a:cubicBezTo>
                  <a:cubicBezTo>
                    <a:pt x="210884" y="53474"/>
                    <a:pt x="222610" y="81785"/>
                    <a:pt x="222610" y="111305"/>
                  </a:cubicBezTo>
                  <a:lnTo>
                    <a:pt x="222610" y="751616"/>
                  </a:lnTo>
                  <a:cubicBezTo>
                    <a:pt x="222610" y="813088"/>
                    <a:pt x="172777" y="862921"/>
                    <a:pt x="111305" y="862921"/>
                  </a:cubicBezTo>
                  <a:lnTo>
                    <a:pt x="111305" y="862921"/>
                  </a:lnTo>
                  <a:cubicBezTo>
                    <a:pt x="49833" y="862921"/>
                    <a:pt x="0" y="813088"/>
                    <a:pt x="0" y="751616"/>
                  </a:cubicBezTo>
                  <a:lnTo>
                    <a:pt x="0" y="111305"/>
                  </a:lnTo>
                  <a:cubicBezTo>
                    <a:pt x="0" y="49833"/>
                    <a:pt x="49833" y="0"/>
                    <a:pt x="111305" y="0"/>
                  </a:cubicBezTo>
                  <a:close/>
                </a:path>
              </a:pathLst>
            </a:custGeom>
            <a:solidFill>
              <a:srgbClr val="8FADFA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22610" cy="9010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1977968">
            <a:off x="18147104" y="-929275"/>
            <a:ext cx="906124" cy="3531239"/>
            <a:chOff x="0" y="0"/>
            <a:chExt cx="229037" cy="8925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29037" cy="892575"/>
            </a:xfrm>
            <a:custGeom>
              <a:avLst/>
              <a:gdLst/>
              <a:ahLst/>
              <a:cxnLst/>
              <a:rect r="r" b="b" t="t" l="l"/>
              <a:pathLst>
                <a:path h="892575" w="229037">
                  <a:moveTo>
                    <a:pt x="114518" y="0"/>
                  </a:moveTo>
                  <a:lnTo>
                    <a:pt x="114518" y="0"/>
                  </a:lnTo>
                  <a:cubicBezTo>
                    <a:pt x="177765" y="0"/>
                    <a:pt x="229037" y="51272"/>
                    <a:pt x="229037" y="114518"/>
                  </a:cubicBezTo>
                  <a:lnTo>
                    <a:pt x="229037" y="778057"/>
                  </a:lnTo>
                  <a:cubicBezTo>
                    <a:pt x="229037" y="808429"/>
                    <a:pt x="216971" y="837557"/>
                    <a:pt x="195495" y="859034"/>
                  </a:cubicBezTo>
                  <a:cubicBezTo>
                    <a:pt x="174019" y="880510"/>
                    <a:pt x="144891" y="892575"/>
                    <a:pt x="114518" y="892575"/>
                  </a:cubicBezTo>
                  <a:lnTo>
                    <a:pt x="114518" y="892575"/>
                  </a:lnTo>
                  <a:cubicBezTo>
                    <a:pt x="84146" y="892575"/>
                    <a:pt x="55018" y="880510"/>
                    <a:pt x="33542" y="859034"/>
                  </a:cubicBezTo>
                  <a:cubicBezTo>
                    <a:pt x="12065" y="837557"/>
                    <a:pt x="0" y="808429"/>
                    <a:pt x="0" y="778057"/>
                  </a:cubicBezTo>
                  <a:lnTo>
                    <a:pt x="0" y="114518"/>
                  </a:lnTo>
                  <a:cubicBezTo>
                    <a:pt x="0" y="84146"/>
                    <a:pt x="12065" y="55018"/>
                    <a:pt x="33542" y="33542"/>
                  </a:cubicBezTo>
                  <a:cubicBezTo>
                    <a:pt x="55018" y="12065"/>
                    <a:pt x="84146" y="0"/>
                    <a:pt x="114518" y="0"/>
                  </a:cubicBezTo>
                  <a:close/>
                </a:path>
              </a:pathLst>
            </a:custGeom>
            <a:solidFill>
              <a:srgbClr val="EFAD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229037" cy="930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1977968">
            <a:off x="16320436" y="11152"/>
            <a:ext cx="243974" cy="1080478"/>
            <a:chOff x="0" y="0"/>
            <a:chExt cx="61668" cy="27310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1668" cy="273107"/>
            </a:xfrm>
            <a:custGeom>
              <a:avLst/>
              <a:gdLst/>
              <a:ahLst/>
              <a:cxnLst/>
              <a:rect r="r" b="b" t="t" l="l"/>
              <a:pathLst>
                <a:path h="273107" w="61668">
                  <a:moveTo>
                    <a:pt x="30834" y="0"/>
                  </a:moveTo>
                  <a:lnTo>
                    <a:pt x="30834" y="0"/>
                  </a:lnTo>
                  <a:cubicBezTo>
                    <a:pt x="39012" y="0"/>
                    <a:pt x="46854" y="3249"/>
                    <a:pt x="52637" y="9031"/>
                  </a:cubicBezTo>
                  <a:cubicBezTo>
                    <a:pt x="58420" y="14814"/>
                    <a:pt x="61668" y="22656"/>
                    <a:pt x="61668" y="30834"/>
                  </a:cubicBezTo>
                  <a:lnTo>
                    <a:pt x="61668" y="242273"/>
                  </a:lnTo>
                  <a:cubicBezTo>
                    <a:pt x="61668" y="259303"/>
                    <a:pt x="47863" y="273107"/>
                    <a:pt x="30834" y="273107"/>
                  </a:cubicBezTo>
                  <a:lnTo>
                    <a:pt x="30834" y="273107"/>
                  </a:lnTo>
                  <a:cubicBezTo>
                    <a:pt x="13805" y="273107"/>
                    <a:pt x="0" y="259303"/>
                    <a:pt x="0" y="242273"/>
                  </a:cubicBezTo>
                  <a:lnTo>
                    <a:pt x="0" y="30834"/>
                  </a:lnTo>
                  <a:cubicBezTo>
                    <a:pt x="0" y="13805"/>
                    <a:pt x="13805" y="0"/>
                    <a:pt x="30834" y="0"/>
                  </a:cubicBezTo>
                  <a:close/>
                </a:path>
              </a:pathLst>
            </a:custGeom>
            <a:solidFill>
              <a:srgbClr val="AFB7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61668" cy="3112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1977968">
            <a:off x="16786547" y="-1058940"/>
            <a:ext cx="945507" cy="3531239"/>
            <a:chOff x="0" y="0"/>
            <a:chExt cx="238991" cy="89257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38991" cy="892575"/>
            </a:xfrm>
            <a:custGeom>
              <a:avLst/>
              <a:gdLst/>
              <a:ahLst/>
              <a:cxnLst/>
              <a:rect r="r" b="b" t="t" l="l"/>
              <a:pathLst>
                <a:path h="892575" w="238991">
                  <a:moveTo>
                    <a:pt x="119496" y="0"/>
                  </a:moveTo>
                  <a:lnTo>
                    <a:pt x="119496" y="0"/>
                  </a:lnTo>
                  <a:cubicBezTo>
                    <a:pt x="185491" y="0"/>
                    <a:pt x="238991" y="53500"/>
                    <a:pt x="238991" y="119496"/>
                  </a:cubicBezTo>
                  <a:lnTo>
                    <a:pt x="238991" y="773079"/>
                  </a:lnTo>
                  <a:cubicBezTo>
                    <a:pt x="238991" y="839075"/>
                    <a:pt x="185491" y="892575"/>
                    <a:pt x="119496" y="892575"/>
                  </a:cubicBezTo>
                  <a:lnTo>
                    <a:pt x="119496" y="892575"/>
                  </a:lnTo>
                  <a:cubicBezTo>
                    <a:pt x="53500" y="892575"/>
                    <a:pt x="0" y="839075"/>
                    <a:pt x="0" y="773079"/>
                  </a:cubicBezTo>
                  <a:lnTo>
                    <a:pt x="0" y="119496"/>
                  </a:lnTo>
                  <a:cubicBezTo>
                    <a:pt x="0" y="53500"/>
                    <a:pt x="53500" y="0"/>
                    <a:pt x="119496" y="0"/>
                  </a:cubicBezTo>
                  <a:close/>
                </a:path>
              </a:pathLst>
            </a:custGeom>
            <a:solidFill>
              <a:srgbClr val="2C60EA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238991" cy="9306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1977968">
            <a:off x="197792" y="4014943"/>
            <a:ext cx="395062" cy="1464598"/>
            <a:chOff x="0" y="0"/>
            <a:chExt cx="96347" cy="357184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96347" cy="357184"/>
            </a:xfrm>
            <a:custGeom>
              <a:avLst/>
              <a:gdLst/>
              <a:ahLst/>
              <a:cxnLst/>
              <a:rect r="r" b="b" t="t" l="l"/>
              <a:pathLst>
                <a:path h="357184" w="96347">
                  <a:moveTo>
                    <a:pt x="48173" y="0"/>
                  </a:moveTo>
                  <a:lnTo>
                    <a:pt x="48173" y="0"/>
                  </a:lnTo>
                  <a:cubicBezTo>
                    <a:pt x="60950" y="0"/>
                    <a:pt x="73203" y="5075"/>
                    <a:pt x="82237" y="14110"/>
                  </a:cubicBezTo>
                  <a:cubicBezTo>
                    <a:pt x="91272" y="23144"/>
                    <a:pt x="96347" y="35397"/>
                    <a:pt x="96347" y="48173"/>
                  </a:cubicBezTo>
                  <a:lnTo>
                    <a:pt x="96347" y="309010"/>
                  </a:lnTo>
                  <a:cubicBezTo>
                    <a:pt x="96347" y="335616"/>
                    <a:pt x="74779" y="357184"/>
                    <a:pt x="48173" y="357184"/>
                  </a:cubicBezTo>
                  <a:lnTo>
                    <a:pt x="48173" y="357184"/>
                  </a:lnTo>
                  <a:cubicBezTo>
                    <a:pt x="21568" y="357184"/>
                    <a:pt x="0" y="335616"/>
                    <a:pt x="0" y="309010"/>
                  </a:cubicBezTo>
                  <a:lnTo>
                    <a:pt x="0" y="48173"/>
                  </a:lnTo>
                  <a:cubicBezTo>
                    <a:pt x="0" y="21568"/>
                    <a:pt x="21568" y="0"/>
                    <a:pt x="48173" y="0"/>
                  </a:cubicBezTo>
                  <a:close/>
                </a:path>
              </a:pathLst>
            </a:custGeom>
            <a:solidFill>
              <a:srgbClr val="EFAD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96347" cy="3952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7" id="27"/>
          <p:cNvSpPr/>
          <p:nvPr/>
        </p:nvSpPr>
        <p:spPr>
          <a:xfrm>
            <a:off x="8777828" y="4775817"/>
            <a:ext cx="1377183" cy="0"/>
          </a:xfrm>
          <a:prstGeom prst="line">
            <a:avLst/>
          </a:prstGeom>
          <a:ln cap="flat" w="571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8" id="28"/>
          <p:cNvSpPr txBox="true"/>
          <p:nvPr/>
        </p:nvSpPr>
        <p:spPr>
          <a:xfrm rot="0">
            <a:off x="8574729" y="5373870"/>
            <a:ext cx="8684571" cy="416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84"/>
              </a:lnSpc>
            </a:pPr>
            <a:r>
              <a:rPr lang="en-US" sz="26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Small Business Owner, 25-55 years old male/female living in a small country town in the United States. </a:t>
            </a:r>
          </a:p>
          <a:p>
            <a:pPr algn="l">
              <a:lnSpc>
                <a:spcPts val="4184"/>
              </a:lnSpc>
            </a:pPr>
          </a:p>
          <a:p>
            <a:pPr algn="l">
              <a:lnSpc>
                <a:spcPts val="4184"/>
              </a:lnSpc>
            </a:pPr>
            <a:r>
              <a:rPr lang="en-US" sz="26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Values customer relationships and is overwhelmed managing both the business and social media. </a:t>
            </a:r>
          </a:p>
          <a:p>
            <a:pPr algn="l">
              <a:lnSpc>
                <a:spcPts val="4184"/>
              </a:lnSpc>
            </a:pPr>
          </a:p>
          <a:p>
            <a:pPr algn="l">
              <a:lnSpc>
                <a:spcPts val="4184"/>
              </a:lnSpc>
            </a:pPr>
            <a:r>
              <a:rPr lang="en-US" sz="26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Uses primarily Instagram and Facebook and engages with viral musical trends and local groups.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302868" y="2668766"/>
            <a:ext cx="6255389" cy="6255364"/>
            <a:chOff x="0" y="0"/>
            <a:chExt cx="6350000" cy="634997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9821" t="-19106" r="-5420" b="-53758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3495" y="8956053"/>
            <a:ext cx="5245891" cy="1263471"/>
          </a:xfrm>
          <a:custGeom>
            <a:avLst/>
            <a:gdLst/>
            <a:ahLst/>
            <a:cxnLst/>
            <a:rect r="r" b="b" t="t" l="l"/>
            <a:pathLst>
              <a:path h="1263471" w="5245891">
                <a:moveTo>
                  <a:pt x="0" y="0"/>
                </a:moveTo>
                <a:lnTo>
                  <a:pt x="5245892" y="0"/>
                </a:lnTo>
                <a:lnTo>
                  <a:pt x="5245892" y="1263471"/>
                </a:lnTo>
                <a:lnTo>
                  <a:pt x="0" y="1263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6521147" y="8956053"/>
            <a:ext cx="5245891" cy="1263471"/>
          </a:xfrm>
          <a:custGeom>
            <a:avLst/>
            <a:gdLst/>
            <a:ahLst/>
            <a:cxnLst/>
            <a:rect r="r" b="b" t="t" l="l"/>
            <a:pathLst>
              <a:path h="1263471" w="5245891">
                <a:moveTo>
                  <a:pt x="0" y="0"/>
                </a:moveTo>
                <a:lnTo>
                  <a:pt x="5245891" y="0"/>
                </a:lnTo>
                <a:lnTo>
                  <a:pt x="5245891" y="1263471"/>
                </a:lnTo>
                <a:lnTo>
                  <a:pt x="0" y="1263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99189" y="8956053"/>
            <a:ext cx="1191083" cy="1191083"/>
          </a:xfrm>
          <a:custGeom>
            <a:avLst/>
            <a:gdLst/>
            <a:ahLst/>
            <a:cxnLst/>
            <a:rect r="r" b="b" t="t" l="l"/>
            <a:pathLst>
              <a:path h="1191083" w="1191083">
                <a:moveTo>
                  <a:pt x="0" y="0"/>
                </a:moveTo>
                <a:lnTo>
                  <a:pt x="1191083" y="0"/>
                </a:lnTo>
                <a:lnTo>
                  <a:pt x="1191083" y="1191082"/>
                </a:lnTo>
                <a:lnTo>
                  <a:pt x="0" y="11910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32115" y="2832362"/>
            <a:ext cx="5207272" cy="6631717"/>
            <a:chOff x="0" y="0"/>
            <a:chExt cx="1008648" cy="12845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08648" cy="1284563"/>
            </a:xfrm>
            <a:custGeom>
              <a:avLst/>
              <a:gdLst/>
              <a:ahLst/>
              <a:cxnLst/>
              <a:rect r="r" b="b" t="t" l="l"/>
              <a:pathLst>
                <a:path h="1284563" w="1008648">
                  <a:moveTo>
                    <a:pt x="29735" y="0"/>
                  </a:moveTo>
                  <a:lnTo>
                    <a:pt x="978913" y="0"/>
                  </a:lnTo>
                  <a:cubicBezTo>
                    <a:pt x="995335" y="0"/>
                    <a:pt x="1008648" y="13313"/>
                    <a:pt x="1008648" y="29735"/>
                  </a:cubicBezTo>
                  <a:lnTo>
                    <a:pt x="1008648" y="1254828"/>
                  </a:lnTo>
                  <a:cubicBezTo>
                    <a:pt x="1008648" y="1271251"/>
                    <a:pt x="995335" y="1284563"/>
                    <a:pt x="978913" y="1284563"/>
                  </a:cubicBezTo>
                  <a:lnTo>
                    <a:pt x="29735" y="1284563"/>
                  </a:lnTo>
                  <a:cubicBezTo>
                    <a:pt x="13313" y="1284563"/>
                    <a:pt x="0" y="1271251"/>
                    <a:pt x="0" y="1254828"/>
                  </a:cubicBezTo>
                  <a:lnTo>
                    <a:pt x="0" y="29735"/>
                  </a:lnTo>
                  <a:cubicBezTo>
                    <a:pt x="0" y="13313"/>
                    <a:pt x="13313" y="0"/>
                    <a:pt x="297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008648" cy="13226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539437" y="2832362"/>
            <a:ext cx="5207272" cy="6631717"/>
            <a:chOff x="0" y="0"/>
            <a:chExt cx="1008648" cy="128456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08648" cy="1284563"/>
            </a:xfrm>
            <a:custGeom>
              <a:avLst/>
              <a:gdLst/>
              <a:ahLst/>
              <a:cxnLst/>
              <a:rect r="r" b="b" t="t" l="l"/>
              <a:pathLst>
                <a:path h="1284563" w="1008648">
                  <a:moveTo>
                    <a:pt x="29735" y="0"/>
                  </a:moveTo>
                  <a:lnTo>
                    <a:pt x="978913" y="0"/>
                  </a:lnTo>
                  <a:cubicBezTo>
                    <a:pt x="995335" y="0"/>
                    <a:pt x="1008648" y="13313"/>
                    <a:pt x="1008648" y="29735"/>
                  </a:cubicBezTo>
                  <a:lnTo>
                    <a:pt x="1008648" y="1254828"/>
                  </a:lnTo>
                  <a:cubicBezTo>
                    <a:pt x="1008648" y="1271251"/>
                    <a:pt x="995335" y="1284563"/>
                    <a:pt x="978913" y="1284563"/>
                  </a:cubicBezTo>
                  <a:lnTo>
                    <a:pt x="29735" y="1284563"/>
                  </a:lnTo>
                  <a:cubicBezTo>
                    <a:pt x="13313" y="1284563"/>
                    <a:pt x="0" y="1271251"/>
                    <a:pt x="0" y="1254828"/>
                  </a:cubicBezTo>
                  <a:lnTo>
                    <a:pt x="0" y="29735"/>
                  </a:lnTo>
                  <a:cubicBezTo>
                    <a:pt x="0" y="13313"/>
                    <a:pt x="13313" y="0"/>
                    <a:pt x="297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008648" cy="13226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2148798" y="8956053"/>
            <a:ext cx="5245891" cy="1263471"/>
          </a:xfrm>
          <a:custGeom>
            <a:avLst/>
            <a:gdLst/>
            <a:ahLst/>
            <a:cxnLst/>
            <a:rect r="r" b="b" t="t" l="l"/>
            <a:pathLst>
              <a:path h="1263471" w="5245891">
                <a:moveTo>
                  <a:pt x="0" y="0"/>
                </a:moveTo>
                <a:lnTo>
                  <a:pt x="5245892" y="0"/>
                </a:lnTo>
                <a:lnTo>
                  <a:pt x="5245892" y="1263471"/>
                </a:lnTo>
                <a:lnTo>
                  <a:pt x="0" y="12634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3" id="13"/>
          <p:cNvGrpSpPr/>
          <p:nvPr/>
        </p:nvGrpSpPr>
        <p:grpSpPr>
          <a:xfrm rot="0">
            <a:off x="12146759" y="2860937"/>
            <a:ext cx="5207272" cy="6603142"/>
            <a:chOff x="0" y="0"/>
            <a:chExt cx="1008648" cy="127902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08648" cy="1279028"/>
            </a:xfrm>
            <a:custGeom>
              <a:avLst/>
              <a:gdLst/>
              <a:ahLst/>
              <a:cxnLst/>
              <a:rect r="r" b="b" t="t" l="l"/>
              <a:pathLst>
                <a:path h="1279028" w="1008648">
                  <a:moveTo>
                    <a:pt x="29735" y="0"/>
                  </a:moveTo>
                  <a:lnTo>
                    <a:pt x="978913" y="0"/>
                  </a:lnTo>
                  <a:cubicBezTo>
                    <a:pt x="995335" y="0"/>
                    <a:pt x="1008648" y="13313"/>
                    <a:pt x="1008648" y="29735"/>
                  </a:cubicBezTo>
                  <a:lnTo>
                    <a:pt x="1008648" y="1249293"/>
                  </a:lnTo>
                  <a:cubicBezTo>
                    <a:pt x="1008648" y="1265715"/>
                    <a:pt x="995335" y="1279028"/>
                    <a:pt x="978913" y="1279028"/>
                  </a:cubicBezTo>
                  <a:lnTo>
                    <a:pt x="29735" y="1279028"/>
                  </a:lnTo>
                  <a:cubicBezTo>
                    <a:pt x="13313" y="1279028"/>
                    <a:pt x="0" y="1265715"/>
                    <a:pt x="0" y="1249293"/>
                  </a:cubicBezTo>
                  <a:lnTo>
                    <a:pt x="0" y="29735"/>
                  </a:lnTo>
                  <a:cubicBezTo>
                    <a:pt x="0" y="13313"/>
                    <a:pt x="13313" y="0"/>
                    <a:pt x="297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008648" cy="13171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2700000">
            <a:off x="17062444" y="-70379"/>
            <a:ext cx="1680028" cy="972285"/>
          </a:xfrm>
          <a:custGeom>
            <a:avLst/>
            <a:gdLst/>
            <a:ahLst/>
            <a:cxnLst/>
            <a:rect r="r" b="b" t="t" l="l"/>
            <a:pathLst>
              <a:path h="972285" w="1680028">
                <a:moveTo>
                  <a:pt x="0" y="0"/>
                </a:moveTo>
                <a:lnTo>
                  <a:pt x="1680027" y="0"/>
                </a:lnTo>
                <a:lnTo>
                  <a:pt x="1680027" y="972285"/>
                </a:lnTo>
                <a:lnTo>
                  <a:pt x="0" y="972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9678" t="-85940" r="-11401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335500" y="9468158"/>
            <a:ext cx="874598" cy="818842"/>
          </a:xfrm>
          <a:custGeom>
            <a:avLst/>
            <a:gdLst/>
            <a:ahLst/>
            <a:cxnLst/>
            <a:rect r="r" b="b" t="t" l="l"/>
            <a:pathLst>
              <a:path h="818842" w="874598">
                <a:moveTo>
                  <a:pt x="0" y="0"/>
                </a:moveTo>
                <a:lnTo>
                  <a:pt x="874598" y="0"/>
                </a:lnTo>
                <a:lnTo>
                  <a:pt x="874598" y="818842"/>
                </a:lnTo>
                <a:lnTo>
                  <a:pt x="0" y="818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88749" y="3767461"/>
            <a:ext cx="4696043" cy="2218880"/>
          </a:xfrm>
          <a:custGeom>
            <a:avLst/>
            <a:gdLst/>
            <a:ahLst/>
            <a:cxnLst/>
            <a:rect r="r" b="b" t="t" l="l"/>
            <a:pathLst>
              <a:path h="2218880" w="4696043">
                <a:moveTo>
                  <a:pt x="0" y="0"/>
                </a:moveTo>
                <a:lnTo>
                  <a:pt x="4696043" y="0"/>
                </a:lnTo>
                <a:lnTo>
                  <a:pt x="4696043" y="2218881"/>
                </a:lnTo>
                <a:lnTo>
                  <a:pt x="0" y="22188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035852" y="1861139"/>
            <a:ext cx="771198" cy="771198"/>
          </a:xfrm>
          <a:custGeom>
            <a:avLst/>
            <a:gdLst/>
            <a:ahLst/>
            <a:cxnLst/>
            <a:rect r="r" b="b" t="t" l="l"/>
            <a:pathLst>
              <a:path h="771198" w="771198">
                <a:moveTo>
                  <a:pt x="0" y="0"/>
                </a:moveTo>
                <a:lnTo>
                  <a:pt x="771198" y="0"/>
                </a:lnTo>
                <a:lnTo>
                  <a:pt x="771198" y="771198"/>
                </a:lnTo>
                <a:lnTo>
                  <a:pt x="0" y="7711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8758493" y="1888306"/>
            <a:ext cx="771198" cy="771198"/>
          </a:xfrm>
          <a:custGeom>
            <a:avLst/>
            <a:gdLst/>
            <a:ahLst/>
            <a:cxnLst/>
            <a:rect r="r" b="b" t="t" l="l"/>
            <a:pathLst>
              <a:path h="771198" w="771198">
                <a:moveTo>
                  <a:pt x="0" y="0"/>
                </a:moveTo>
                <a:lnTo>
                  <a:pt x="771199" y="0"/>
                </a:lnTo>
                <a:lnTo>
                  <a:pt x="771199" y="771198"/>
                </a:lnTo>
                <a:lnTo>
                  <a:pt x="0" y="7711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378379" y="1888306"/>
            <a:ext cx="744031" cy="744031"/>
          </a:xfrm>
          <a:custGeom>
            <a:avLst/>
            <a:gdLst/>
            <a:ahLst/>
            <a:cxnLst/>
            <a:rect r="r" b="b" t="t" l="l"/>
            <a:pathLst>
              <a:path h="744031" w="744031">
                <a:moveTo>
                  <a:pt x="0" y="0"/>
                </a:moveTo>
                <a:lnTo>
                  <a:pt x="744031" y="0"/>
                </a:lnTo>
                <a:lnTo>
                  <a:pt x="744031" y="744031"/>
                </a:lnTo>
                <a:lnTo>
                  <a:pt x="0" y="74403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6796071" y="3767461"/>
            <a:ext cx="4696043" cy="2218880"/>
          </a:xfrm>
          <a:custGeom>
            <a:avLst/>
            <a:gdLst/>
            <a:ahLst/>
            <a:cxnLst/>
            <a:rect r="r" b="b" t="t" l="l"/>
            <a:pathLst>
              <a:path h="2218880" w="4696043">
                <a:moveTo>
                  <a:pt x="0" y="0"/>
                </a:moveTo>
                <a:lnTo>
                  <a:pt x="4696043" y="0"/>
                </a:lnTo>
                <a:lnTo>
                  <a:pt x="4696043" y="2218881"/>
                </a:lnTo>
                <a:lnTo>
                  <a:pt x="0" y="221888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263096" y="3821453"/>
            <a:ext cx="4996204" cy="2110896"/>
          </a:xfrm>
          <a:custGeom>
            <a:avLst/>
            <a:gdLst/>
            <a:ahLst/>
            <a:cxnLst/>
            <a:rect r="r" b="b" t="t" l="l"/>
            <a:pathLst>
              <a:path h="2110896" w="4996204">
                <a:moveTo>
                  <a:pt x="0" y="0"/>
                </a:moveTo>
                <a:lnTo>
                  <a:pt x="4996204" y="0"/>
                </a:lnTo>
                <a:lnTo>
                  <a:pt x="4996204" y="2110896"/>
                </a:lnTo>
                <a:lnTo>
                  <a:pt x="0" y="2110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6311142" y="666750"/>
            <a:ext cx="6044860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true">
                <a:solidFill>
                  <a:srgbClr val="0F0F2E"/>
                </a:solidFill>
                <a:latin typeface="Inter Bold"/>
                <a:ea typeface="Inter Bold"/>
                <a:cs typeface="Inter Bold"/>
                <a:sym typeface="Inter Bold"/>
              </a:rPr>
              <a:t>Influencer Selection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09519" y="3234860"/>
            <a:ext cx="425246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true">
                <a:solidFill>
                  <a:srgbClr val="55595B"/>
                </a:solidFill>
                <a:latin typeface="Inter Bold"/>
                <a:ea typeface="Inter Bold"/>
                <a:cs typeface="Inter Bold"/>
                <a:sym typeface="Inter Bold"/>
              </a:rPr>
              <a:t>Taylor Spence Photography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016841" y="3234061"/>
            <a:ext cx="4252464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true">
                <a:solidFill>
                  <a:srgbClr val="55595B"/>
                </a:solidFill>
                <a:latin typeface="Inter Bold"/>
                <a:ea typeface="Inter Bold"/>
                <a:cs typeface="Inter Bold"/>
                <a:sym typeface="Inter Bold"/>
              </a:rPr>
              <a:t>McKendree Rugby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361614" y="6176842"/>
            <a:ext cx="2350313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Followers: 2155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75499" y="3244385"/>
            <a:ext cx="5149790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100" b="true">
                <a:solidFill>
                  <a:srgbClr val="55595B"/>
                </a:solidFill>
                <a:latin typeface="Inter Bold"/>
                <a:ea typeface="Inter Bold"/>
                <a:cs typeface="Inter Bold"/>
                <a:sym typeface="Inter Bold"/>
              </a:rPr>
              <a:t>Eagle &amp; Dragon Martial Arts Academy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905413" y="6176842"/>
            <a:ext cx="2475319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Followers: 1501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575509" y="6179999"/>
            <a:ext cx="2191772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Followers: 89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775182" y="6938942"/>
            <a:ext cx="3523178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Industry: Photography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382504" y="6938942"/>
            <a:ext cx="3523178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Industry: Sport Club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010155" y="6938942"/>
            <a:ext cx="3523178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Industry: Sport Gym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754852" y="7920017"/>
            <a:ext cx="352317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Target Audience:</a:t>
            </a:r>
          </a:p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Other Photographers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381484" y="7920017"/>
            <a:ext cx="352317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Target Audience:</a:t>
            </a:r>
          </a:p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Other Sport Teams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984959" y="7939067"/>
            <a:ext cx="3523178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Target Audience:</a:t>
            </a:r>
          </a:p>
          <a:p>
            <a:pPr algn="ctr">
              <a:lnSpc>
                <a:spcPts val="3000"/>
              </a:lnSpc>
            </a:pPr>
            <a:r>
              <a:rPr lang="en-US" sz="2500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Other Gym Owners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63407" y="1028700"/>
            <a:ext cx="8361186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4800" b="true">
                <a:solidFill>
                  <a:srgbClr val="0F0F2E"/>
                </a:solidFill>
                <a:latin typeface="Inter Bold"/>
                <a:ea typeface="Inter Bold"/>
                <a:cs typeface="Inter Bold"/>
                <a:sym typeface="Inter Bold"/>
              </a:rPr>
              <a:t>Content Strategy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906158" y="2903720"/>
            <a:ext cx="7999880" cy="4479560"/>
            <a:chOff x="0" y="0"/>
            <a:chExt cx="2887831" cy="161705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87831" cy="1617051"/>
            </a:xfrm>
            <a:custGeom>
              <a:avLst/>
              <a:gdLst/>
              <a:ahLst/>
              <a:cxnLst/>
              <a:rect r="r" b="b" t="t" l="l"/>
              <a:pathLst>
                <a:path h="1617051" w="2887831">
                  <a:moveTo>
                    <a:pt x="19355" y="0"/>
                  </a:moveTo>
                  <a:lnTo>
                    <a:pt x="2868476" y="0"/>
                  </a:lnTo>
                  <a:cubicBezTo>
                    <a:pt x="2873609" y="0"/>
                    <a:pt x="2878532" y="2039"/>
                    <a:pt x="2882162" y="5669"/>
                  </a:cubicBezTo>
                  <a:cubicBezTo>
                    <a:pt x="2885792" y="9299"/>
                    <a:pt x="2887831" y="14222"/>
                    <a:pt x="2887831" y="19355"/>
                  </a:cubicBezTo>
                  <a:lnTo>
                    <a:pt x="2887831" y="1597696"/>
                  </a:lnTo>
                  <a:cubicBezTo>
                    <a:pt x="2887831" y="1602829"/>
                    <a:pt x="2885792" y="1607752"/>
                    <a:pt x="2882162" y="1611382"/>
                  </a:cubicBezTo>
                  <a:cubicBezTo>
                    <a:pt x="2878532" y="1615011"/>
                    <a:pt x="2873609" y="1617051"/>
                    <a:pt x="2868476" y="1617051"/>
                  </a:cubicBezTo>
                  <a:lnTo>
                    <a:pt x="19355" y="1617051"/>
                  </a:lnTo>
                  <a:cubicBezTo>
                    <a:pt x="14222" y="1617051"/>
                    <a:pt x="9299" y="1615011"/>
                    <a:pt x="5669" y="1611382"/>
                  </a:cubicBezTo>
                  <a:cubicBezTo>
                    <a:pt x="2039" y="1607752"/>
                    <a:pt x="0" y="1602829"/>
                    <a:pt x="0" y="1597696"/>
                  </a:cubicBezTo>
                  <a:lnTo>
                    <a:pt x="0" y="19355"/>
                  </a:lnTo>
                  <a:cubicBezTo>
                    <a:pt x="0" y="14222"/>
                    <a:pt x="2039" y="9299"/>
                    <a:pt x="5669" y="5669"/>
                  </a:cubicBezTo>
                  <a:cubicBezTo>
                    <a:pt x="9299" y="2039"/>
                    <a:pt x="14222" y="0"/>
                    <a:pt x="1935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887831" cy="1655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410863" y="2903720"/>
            <a:ext cx="7988939" cy="4479560"/>
            <a:chOff x="0" y="0"/>
            <a:chExt cx="2883882" cy="161705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83882" cy="1617051"/>
            </a:xfrm>
            <a:custGeom>
              <a:avLst/>
              <a:gdLst/>
              <a:ahLst/>
              <a:cxnLst/>
              <a:rect r="r" b="b" t="t" l="l"/>
              <a:pathLst>
                <a:path h="1617051" w="2883882">
                  <a:moveTo>
                    <a:pt x="19382" y="0"/>
                  </a:moveTo>
                  <a:lnTo>
                    <a:pt x="2864500" y="0"/>
                  </a:lnTo>
                  <a:cubicBezTo>
                    <a:pt x="2869641" y="0"/>
                    <a:pt x="2874570" y="2042"/>
                    <a:pt x="2878205" y="5677"/>
                  </a:cubicBezTo>
                  <a:cubicBezTo>
                    <a:pt x="2881840" y="9311"/>
                    <a:pt x="2883882" y="14241"/>
                    <a:pt x="2883882" y="19382"/>
                  </a:cubicBezTo>
                  <a:lnTo>
                    <a:pt x="2883882" y="1597669"/>
                  </a:lnTo>
                  <a:cubicBezTo>
                    <a:pt x="2883882" y="1602809"/>
                    <a:pt x="2881840" y="1607739"/>
                    <a:pt x="2878205" y="1611374"/>
                  </a:cubicBezTo>
                  <a:cubicBezTo>
                    <a:pt x="2874570" y="1615009"/>
                    <a:pt x="2869641" y="1617051"/>
                    <a:pt x="2864500" y="1617051"/>
                  </a:cubicBezTo>
                  <a:lnTo>
                    <a:pt x="19382" y="1617051"/>
                  </a:lnTo>
                  <a:cubicBezTo>
                    <a:pt x="14241" y="1617051"/>
                    <a:pt x="9311" y="1615009"/>
                    <a:pt x="5677" y="1611374"/>
                  </a:cubicBezTo>
                  <a:cubicBezTo>
                    <a:pt x="2042" y="1607739"/>
                    <a:pt x="0" y="1602809"/>
                    <a:pt x="0" y="1597669"/>
                  </a:cubicBezTo>
                  <a:lnTo>
                    <a:pt x="0" y="19382"/>
                  </a:lnTo>
                  <a:cubicBezTo>
                    <a:pt x="0" y="14241"/>
                    <a:pt x="2042" y="9311"/>
                    <a:pt x="5677" y="5677"/>
                  </a:cubicBezTo>
                  <a:cubicBezTo>
                    <a:pt x="9311" y="2042"/>
                    <a:pt x="14241" y="0"/>
                    <a:pt x="1938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883882" cy="1655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8671003">
            <a:off x="17014627" y="-505302"/>
            <a:ext cx="1208027" cy="1940215"/>
          </a:xfrm>
          <a:custGeom>
            <a:avLst/>
            <a:gdLst/>
            <a:ahLst/>
            <a:cxnLst/>
            <a:rect r="r" b="b" t="t" l="l"/>
            <a:pathLst>
              <a:path h="1940215" w="1208027">
                <a:moveTo>
                  <a:pt x="0" y="0"/>
                </a:moveTo>
                <a:lnTo>
                  <a:pt x="1208026" y="0"/>
                </a:lnTo>
                <a:lnTo>
                  <a:pt x="1208026" y="1940215"/>
                </a:lnTo>
                <a:lnTo>
                  <a:pt x="0" y="1940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061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8100000">
            <a:off x="-1382628" y="205292"/>
            <a:ext cx="2041867" cy="1544162"/>
          </a:xfrm>
          <a:custGeom>
            <a:avLst/>
            <a:gdLst/>
            <a:ahLst/>
            <a:cxnLst/>
            <a:rect r="r" b="b" t="t" l="l"/>
            <a:pathLst>
              <a:path h="1544162" w="2041867">
                <a:moveTo>
                  <a:pt x="2041867" y="0"/>
                </a:moveTo>
                <a:lnTo>
                  <a:pt x="0" y="0"/>
                </a:lnTo>
                <a:lnTo>
                  <a:pt x="0" y="1544162"/>
                </a:lnTo>
                <a:lnTo>
                  <a:pt x="2041867" y="1544162"/>
                </a:lnTo>
                <a:lnTo>
                  <a:pt x="2041867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22233" y="3138621"/>
            <a:ext cx="6482349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55595B"/>
                </a:solidFill>
                <a:latin typeface="Inter Bold"/>
                <a:ea typeface="Inter Bold"/>
                <a:cs typeface="Inter Bold"/>
                <a:sym typeface="Inter Bold"/>
              </a:rPr>
              <a:t>Message Theme &amp; Engagement Tactics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79101" y="3138621"/>
            <a:ext cx="4252464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true">
                <a:solidFill>
                  <a:srgbClr val="55595B"/>
                </a:solidFill>
                <a:latin typeface="Inter Bold"/>
                <a:ea typeface="Inter Bold"/>
                <a:cs typeface="Inter Bold"/>
                <a:sym typeface="Inter Bold"/>
              </a:rPr>
              <a:t>Posting Time &amp; Frequency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848977" y="3979561"/>
            <a:ext cx="6114242" cy="1090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55595B"/>
                </a:solidFill>
                <a:latin typeface="Inter"/>
                <a:ea typeface="Inter"/>
                <a:cs typeface="Inter"/>
                <a:sym typeface="Inter"/>
              </a:rPr>
              <a:t>They are too focused on their business and don’t have time for marketing </a:t>
            </a:r>
          </a:p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55595B"/>
                </a:solidFill>
                <a:latin typeface="Inter"/>
                <a:ea typeface="Inter"/>
                <a:cs typeface="Inter"/>
                <a:sym typeface="Inter"/>
              </a:rPr>
              <a:t>→ That’s why they need MM Marketing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48977" y="5902011"/>
            <a:ext cx="6114242" cy="727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55595B"/>
                </a:solidFill>
                <a:latin typeface="Inter"/>
                <a:ea typeface="Inter"/>
                <a:cs typeface="Inter"/>
                <a:sym typeface="Inter"/>
              </a:rPr>
              <a:t>FREE Marketing Analysis of their business if they fill out the form on the website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575185" y="4706805"/>
            <a:ext cx="5660295" cy="727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399">
                <a:solidFill>
                  <a:srgbClr val="55595B"/>
                </a:solidFill>
                <a:latin typeface="Inter"/>
                <a:ea typeface="Inter"/>
                <a:cs typeface="Inter"/>
                <a:sym typeface="Inter"/>
              </a:rPr>
              <a:t>Posting should be scheduled every Sunday from 6PM to 10PM for a month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156084" y="514350"/>
            <a:ext cx="523806" cy="547730"/>
          </a:xfrm>
          <a:custGeom>
            <a:avLst/>
            <a:gdLst/>
            <a:ahLst/>
            <a:cxnLst/>
            <a:rect r="r" b="b" t="t" l="l"/>
            <a:pathLst>
              <a:path h="547730" w="523806">
                <a:moveTo>
                  <a:pt x="0" y="0"/>
                </a:moveTo>
                <a:lnTo>
                  <a:pt x="523806" y="0"/>
                </a:lnTo>
                <a:lnTo>
                  <a:pt x="523806" y="547730"/>
                </a:lnTo>
                <a:lnTo>
                  <a:pt x="0" y="547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184" t="0" r="0" b="-9339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530263" y="0"/>
            <a:ext cx="757737" cy="1028700"/>
          </a:xfrm>
          <a:custGeom>
            <a:avLst/>
            <a:gdLst/>
            <a:ahLst/>
            <a:cxnLst/>
            <a:rect r="r" b="b" t="t" l="l"/>
            <a:pathLst>
              <a:path h="1028700" w="757737">
                <a:moveTo>
                  <a:pt x="0" y="0"/>
                </a:moveTo>
                <a:lnTo>
                  <a:pt x="757737" y="0"/>
                </a:lnTo>
                <a:lnTo>
                  <a:pt x="757737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02741" r="-171112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4290" y="5876925"/>
            <a:ext cx="9089208" cy="2189133"/>
          </a:xfrm>
          <a:custGeom>
            <a:avLst/>
            <a:gdLst/>
            <a:ahLst/>
            <a:cxnLst/>
            <a:rect r="r" b="b" t="t" l="l"/>
            <a:pathLst>
              <a:path h="2189133" w="9089208">
                <a:moveTo>
                  <a:pt x="0" y="0"/>
                </a:moveTo>
                <a:lnTo>
                  <a:pt x="9089208" y="0"/>
                </a:lnTo>
                <a:lnTo>
                  <a:pt x="9089208" y="2189133"/>
                </a:lnTo>
                <a:lnTo>
                  <a:pt x="0" y="2189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893495" y="1753380"/>
            <a:ext cx="9089208" cy="4596830"/>
            <a:chOff x="0" y="0"/>
            <a:chExt cx="1760579" cy="89040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760579" cy="890406"/>
            </a:xfrm>
            <a:custGeom>
              <a:avLst/>
              <a:gdLst/>
              <a:ahLst/>
              <a:cxnLst/>
              <a:rect r="r" b="b" t="t" l="l"/>
              <a:pathLst>
                <a:path h="890406" w="1760579">
                  <a:moveTo>
                    <a:pt x="17035" y="0"/>
                  </a:moveTo>
                  <a:lnTo>
                    <a:pt x="1743544" y="0"/>
                  </a:lnTo>
                  <a:cubicBezTo>
                    <a:pt x="1748062" y="0"/>
                    <a:pt x="1752395" y="1795"/>
                    <a:pt x="1755590" y="4990"/>
                  </a:cubicBezTo>
                  <a:cubicBezTo>
                    <a:pt x="1758784" y="8184"/>
                    <a:pt x="1760579" y="12517"/>
                    <a:pt x="1760579" y="17035"/>
                  </a:cubicBezTo>
                  <a:lnTo>
                    <a:pt x="1760579" y="873370"/>
                  </a:lnTo>
                  <a:cubicBezTo>
                    <a:pt x="1760579" y="877888"/>
                    <a:pt x="1758784" y="882221"/>
                    <a:pt x="1755590" y="885416"/>
                  </a:cubicBezTo>
                  <a:cubicBezTo>
                    <a:pt x="1752395" y="888611"/>
                    <a:pt x="1748062" y="890406"/>
                    <a:pt x="1743544" y="890406"/>
                  </a:cubicBezTo>
                  <a:lnTo>
                    <a:pt x="17035" y="890406"/>
                  </a:lnTo>
                  <a:cubicBezTo>
                    <a:pt x="12517" y="890406"/>
                    <a:pt x="8184" y="888611"/>
                    <a:pt x="4990" y="885416"/>
                  </a:cubicBezTo>
                  <a:cubicBezTo>
                    <a:pt x="1795" y="882221"/>
                    <a:pt x="0" y="877888"/>
                    <a:pt x="0" y="873370"/>
                  </a:cubicBezTo>
                  <a:lnTo>
                    <a:pt x="0" y="17035"/>
                  </a:lnTo>
                  <a:cubicBezTo>
                    <a:pt x="0" y="12517"/>
                    <a:pt x="1795" y="8184"/>
                    <a:pt x="4990" y="4990"/>
                  </a:cubicBezTo>
                  <a:cubicBezTo>
                    <a:pt x="8184" y="1795"/>
                    <a:pt x="12517" y="0"/>
                    <a:pt x="1703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760579" cy="9285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417987" y="8471168"/>
            <a:ext cx="6974663" cy="1679845"/>
          </a:xfrm>
          <a:custGeom>
            <a:avLst/>
            <a:gdLst/>
            <a:ahLst/>
            <a:cxnLst/>
            <a:rect r="r" b="b" t="t" l="l"/>
            <a:pathLst>
              <a:path h="1679845" w="6974663">
                <a:moveTo>
                  <a:pt x="0" y="0"/>
                </a:moveTo>
                <a:lnTo>
                  <a:pt x="6974663" y="0"/>
                </a:lnTo>
                <a:lnTo>
                  <a:pt x="6974663" y="1679845"/>
                </a:lnTo>
                <a:lnTo>
                  <a:pt x="0" y="1679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0" id="10"/>
          <p:cNvGrpSpPr/>
          <p:nvPr/>
        </p:nvGrpSpPr>
        <p:grpSpPr>
          <a:xfrm rot="0">
            <a:off x="10384659" y="819289"/>
            <a:ext cx="7007991" cy="8439011"/>
            <a:chOff x="0" y="0"/>
            <a:chExt cx="1357448" cy="163463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357448" cy="1634636"/>
            </a:xfrm>
            <a:custGeom>
              <a:avLst/>
              <a:gdLst/>
              <a:ahLst/>
              <a:cxnLst/>
              <a:rect r="r" b="b" t="t" l="l"/>
              <a:pathLst>
                <a:path h="1634636" w="1357448">
                  <a:moveTo>
                    <a:pt x="22095" y="0"/>
                  </a:moveTo>
                  <a:lnTo>
                    <a:pt x="1335353" y="0"/>
                  </a:lnTo>
                  <a:cubicBezTo>
                    <a:pt x="1341213" y="0"/>
                    <a:pt x="1346833" y="2328"/>
                    <a:pt x="1350976" y="6471"/>
                  </a:cubicBezTo>
                  <a:cubicBezTo>
                    <a:pt x="1355120" y="10615"/>
                    <a:pt x="1357448" y="16235"/>
                    <a:pt x="1357448" y="22095"/>
                  </a:cubicBezTo>
                  <a:lnTo>
                    <a:pt x="1357448" y="1612541"/>
                  </a:lnTo>
                  <a:cubicBezTo>
                    <a:pt x="1357448" y="1618401"/>
                    <a:pt x="1355120" y="1624021"/>
                    <a:pt x="1350976" y="1628165"/>
                  </a:cubicBezTo>
                  <a:cubicBezTo>
                    <a:pt x="1346833" y="1632308"/>
                    <a:pt x="1341213" y="1634636"/>
                    <a:pt x="1335353" y="1634636"/>
                  </a:cubicBezTo>
                  <a:lnTo>
                    <a:pt x="22095" y="1634636"/>
                  </a:lnTo>
                  <a:cubicBezTo>
                    <a:pt x="16235" y="1634636"/>
                    <a:pt x="10615" y="1632308"/>
                    <a:pt x="6471" y="1628165"/>
                  </a:cubicBezTo>
                  <a:cubicBezTo>
                    <a:pt x="2328" y="1624021"/>
                    <a:pt x="0" y="1618401"/>
                    <a:pt x="0" y="1612541"/>
                  </a:cubicBezTo>
                  <a:lnTo>
                    <a:pt x="0" y="22095"/>
                  </a:lnTo>
                  <a:cubicBezTo>
                    <a:pt x="0" y="16235"/>
                    <a:pt x="2328" y="10615"/>
                    <a:pt x="6471" y="6471"/>
                  </a:cubicBezTo>
                  <a:cubicBezTo>
                    <a:pt x="10615" y="2328"/>
                    <a:pt x="16235" y="0"/>
                    <a:pt x="2209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357448" cy="16727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900473" y="9355892"/>
            <a:ext cx="4382294" cy="1055474"/>
          </a:xfrm>
          <a:custGeom>
            <a:avLst/>
            <a:gdLst/>
            <a:ahLst/>
            <a:cxnLst/>
            <a:rect r="r" b="b" t="t" l="l"/>
            <a:pathLst>
              <a:path h="1055474" w="4382294">
                <a:moveTo>
                  <a:pt x="0" y="0"/>
                </a:moveTo>
                <a:lnTo>
                  <a:pt x="4382294" y="0"/>
                </a:lnTo>
                <a:lnTo>
                  <a:pt x="4382294" y="1055474"/>
                </a:lnTo>
                <a:lnTo>
                  <a:pt x="0" y="1055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5561204" y="9355892"/>
            <a:ext cx="4382294" cy="1055474"/>
          </a:xfrm>
          <a:custGeom>
            <a:avLst/>
            <a:gdLst/>
            <a:ahLst/>
            <a:cxnLst/>
            <a:rect r="r" b="b" t="t" l="l"/>
            <a:pathLst>
              <a:path h="1055474" w="4382294">
                <a:moveTo>
                  <a:pt x="0" y="0"/>
                </a:moveTo>
                <a:lnTo>
                  <a:pt x="4382294" y="0"/>
                </a:lnTo>
                <a:lnTo>
                  <a:pt x="4382294" y="1055474"/>
                </a:lnTo>
                <a:lnTo>
                  <a:pt x="0" y="10554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2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5" id="15"/>
          <p:cNvGrpSpPr/>
          <p:nvPr/>
        </p:nvGrpSpPr>
        <p:grpSpPr>
          <a:xfrm rot="0">
            <a:off x="900473" y="7282268"/>
            <a:ext cx="4382294" cy="2495041"/>
            <a:chOff x="0" y="0"/>
            <a:chExt cx="848850" cy="48328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48850" cy="483289"/>
            </a:xfrm>
            <a:custGeom>
              <a:avLst/>
              <a:gdLst/>
              <a:ahLst/>
              <a:cxnLst/>
              <a:rect r="r" b="b" t="t" l="l"/>
              <a:pathLst>
                <a:path h="483289" w="848850">
                  <a:moveTo>
                    <a:pt x="35333" y="0"/>
                  </a:moveTo>
                  <a:lnTo>
                    <a:pt x="813517" y="0"/>
                  </a:lnTo>
                  <a:cubicBezTo>
                    <a:pt x="822888" y="0"/>
                    <a:pt x="831875" y="3723"/>
                    <a:pt x="838501" y="10349"/>
                  </a:cubicBezTo>
                  <a:cubicBezTo>
                    <a:pt x="845128" y="16975"/>
                    <a:pt x="848850" y="25962"/>
                    <a:pt x="848850" y="35333"/>
                  </a:cubicBezTo>
                  <a:lnTo>
                    <a:pt x="848850" y="447957"/>
                  </a:lnTo>
                  <a:cubicBezTo>
                    <a:pt x="848850" y="457327"/>
                    <a:pt x="845128" y="466314"/>
                    <a:pt x="838501" y="472941"/>
                  </a:cubicBezTo>
                  <a:cubicBezTo>
                    <a:pt x="831875" y="479567"/>
                    <a:pt x="822888" y="483289"/>
                    <a:pt x="813517" y="483289"/>
                  </a:cubicBezTo>
                  <a:lnTo>
                    <a:pt x="35333" y="483289"/>
                  </a:lnTo>
                  <a:cubicBezTo>
                    <a:pt x="15819" y="483289"/>
                    <a:pt x="0" y="467470"/>
                    <a:pt x="0" y="447957"/>
                  </a:cubicBezTo>
                  <a:lnTo>
                    <a:pt x="0" y="35333"/>
                  </a:lnTo>
                  <a:cubicBezTo>
                    <a:pt x="0" y="25962"/>
                    <a:pt x="3723" y="16975"/>
                    <a:pt x="10349" y="10349"/>
                  </a:cubicBezTo>
                  <a:cubicBezTo>
                    <a:pt x="16975" y="3723"/>
                    <a:pt x="25962" y="0"/>
                    <a:pt x="353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848850" cy="521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600410" y="7282268"/>
            <a:ext cx="4382294" cy="2495041"/>
            <a:chOff x="0" y="0"/>
            <a:chExt cx="848850" cy="48328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48850" cy="483289"/>
            </a:xfrm>
            <a:custGeom>
              <a:avLst/>
              <a:gdLst/>
              <a:ahLst/>
              <a:cxnLst/>
              <a:rect r="r" b="b" t="t" l="l"/>
              <a:pathLst>
                <a:path h="483289" w="848850">
                  <a:moveTo>
                    <a:pt x="35333" y="0"/>
                  </a:moveTo>
                  <a:lnTo>
                    <a:pt x="813517" y="0"/>
                  </a:lnTo>
                  <a:cubicBezTo>
                    <a:pt x="822888" y="0"/>
                    <a:pt x="831875" y="3723"/>
                    <a:pt x="838501" y="10349"/>
                  </a:cubicBezTo>
                  <a:cubicBezTo>
                    <a:pt x="845128" y="16975"/>
                    <a:pt x="848850" y="25962"/>
                    <a:pt x="848850" y="35333"/>
                  </a:cubicBezTo>
                  <a:lnTo>
                    <a:pt x="848850" y="447957"/>
                  </a:lnTo>
                  <a:cubicBezTo>
                    <a:pt x="848850" y="457327"/>
                    <a:pt x="845128" y="466314"/>
                    <a:pt x="838501" y="472941"/>
                  </a:cubicBezTo>
                  <a:cubicBezTo>
                    <a:pt x="831875" y="479567"/>
                    <a:pt x="822888" y="483289"/>
                    <a:pt x="813517" y="483289"/>
                  </a:cubicBezTo>
                  <a:lnTo>
                    <a:pt x="35333" y="483289"/>
                  </a:lnTo>
                  <a:cubicBezTo>
                    <a:pt x="15819" y="483289"/>
                    <a:pt x="0" y="467470"/>
                    <a:pt x="0" y="447957"/>
                  </a:cubicBezTo>
                  <a:lnTo>
                    <a:pt x="0" y="35333"/>
                  </a:lnTo>
                  <a:cubicBezTo>
                    <a:pt x="0" y="25962"/>
                    <a:pt x="3723" y="16975"/>
                    <a:pt x="10349" y="10349"/>
                  </a:cubicBezTo>
                  <a:cubicBezTo>
                    <a:pt x="16975" y="3723"/>
                    <a:pt x="25962" y="0"/>
                    <a:pt x="353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848850" cy="5213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143000" y="819289"/>
            <a:ext cx="7708159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true">
                <a:solidFill>
                  <a:srgbClr val="0F0F2E"/>
                </a:solidFill>
                <a:latin typeface="Inter Bold"/>
                <a:ea typeface="Inter Bold"/>
                <a:cs typeface="Inter Bold"/>
                <a:sym typeface="Inter Bold"/>
              </a:rPr>
              <a:t>Metrics &amp; KPIs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85422" y="2000250"/>
            <a:ext cx="8505355" cy="408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Measure performance of different posts week by week.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Compare likes, follows, shares, etc for different posts to see what posts perform the best. 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Measure which influencers perform the best. 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Which influencers are showing steady growth and worth continuing to work with? </a:t>
            </a:r>
          </a:p>
          <a:p>
            <a:pPr algn="l">
              <a:lnSpc>
                <a:spcPts val="2999"/>
              </a:lnSpc>
            </a:pP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Graph out successful vs unsuccessful posts.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125855" y="5657850"/>
            <a:ext cx="5525599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b="true">
                <a:solidFill>
                  <a:srgbClr val="0F0F2E"/>
                </a:solidFill>
                <a:latin typeface="Inter Bold"/>
                <a:ea typeface="Inter Bold"/>
                <a:cs typeface="Inter Bold"/>
                <a:sym typeface="Inter Bold"/>
              </a:rPr>
              <a:t>Influencer Performance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697722" y="7588790"/>
            <a:ext cx="278779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55595B"/>
                </a:solidFill>
                <a:latin typeface="Inter Bold"/>
                <a:ea typeface="Inter Bold"/>
                <a:cs typeface="Inter Bold"/>
                <a:sym typeface="Inter Bold"/>
              </a:rPr>
              <a:t>Unsuccessful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397659" y="7588790"/>
            <a:ext cx="2787796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b="true">
                <a:solidFill>
                  <a:srgbClr val="55595B"/>
                </a:solidFill>
                <a:latin typeface="Inter Bold"/>
                <a:ea typeface="Inter Bold"/>
                <a:cs typeface="Inter Bold"/>
                <a:sym typeface="Inter Bold"/>
              </a:rPr>
              <a:t>Successful</a:t>
            </a:r>
          </a:p>
        </p:txBody>
      </p:sp>
      <p:pic>
        <p:nvPicPr>
          <p:cNvPr name="Picture 26" id="2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1039602" y="555853"/>
            <a:ext cx="5676377" cy="4846441"/>
          </a:xfrm>
          <a:prstGeom prst="rect">
            <a:avLst/>
          </a:prstGeom>
        </p:spPr>
      </p:pic>
      <p:grpSp>
        <p:nvGrpSpPr>
          <p:cNvPr name="Group 27" id="27"/>
          <p:cNvGrpSpPr/>
          <p:nvPr/>
        </p:nvGrpSpPr>
        <p:grpSpPr>
          <a:xfrm rot="0">
            <a:off x="11679891" y="6666827"/>
            <a:ext cx="4450854" cy="227863"/>
            <a:chOff x="0" y="0"/>
            <a:chExt cx="5934472" cy="303817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51169"/>
              <a:ext cx="238826" cy="196616"/>
              <a:chOff x="0" y="0"/>
              <a:chExt cx="37468" cy="30846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37468" cy="30846"/>
              </a:xfrm>
              <a:custGeom>
                <a:avLst/>
                <a:gdLst/>
                <a:ahLst/>
                <a:cxnLst/>
                <a:rect r="r" b="b" t="t" l="l"/>
                <a:pathLst>
                  <a:path h="30846" w="37468">
                    <a:moveTo>
                      <a:pt x="0" y="0"/>
                    </a:moveTo>
                    <a:lnTo>
                      <a:pt x="37468" y="0"/>
                    </a:lnTo>
                    <a:lnTo>
                      <a:pt x="37468" y="30846"/>
                    </a:lnTo>
                    <a:lnTo>
                      <a:pt x="0" y="30846"/>
                    </a:lnTo>
                    <a:close/>
                  </a:path>
                </a:pathLst>
              </a:custGeom>
              <a:solidFill>
                <a:srgbClr val="FFC0E2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38100"/>
                <a:ext cx="37468" cy="689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1054604" y="-9525"/>
              <a:ext cx="4879869" cy="313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13"/>
                </a:lnSpc>
              </a:pPr>
              <a:r>
                <a:rPr lang="en-US" sz="1510">
                  <a:solidFill>
                    <a:srgbClr val="0F0F2E"/>
                  </a:solidFill>
                  <a:latin typeface="Inter"/>
                  <a:ea typeface="Inter"/>
                  <a:cs typeface="Inter"/>
                  <a:sym typeface="Inter"/>
                </a:rPr>
                <a:t>Taylor Spence Photography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1679891" y="7469200"/>
            <a:ext cx="4450854" cy="227863"/>
            <a:chOff x="0" y="0"/>
            <a:chExt cx="5934472" cy="303817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0" y="53580"/>
              <a:ext cx="238826" cy="196616"/>
              <a:chOff x="0" y="0"/>
              <a:chExt cx="37468" cy="30846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37468" cy="30846"/>
              </a:xfrm>
              <a:custGeom>
                <a:avLst/>
                <a:gdLst/>
                <a:ahLst/>
                <a:cxnLst/>
                <a:rect r="r" b="b" t="t" l="l"/>
                <a:pathLst>
                  <a:path h="30846" w="37468">
                    <a:moveTo>
                      <a:pt x="0" y="0"/>
                    </a:moveTo>
                    <a:lnTo>
                      <a:pt x="37468" y="0"/>
                    </a:lnTo>
                    <a:lnTo>
                      <a:pt x="37468" y="30846"/>
                    </a:lnTo>
                    <a:lnTo>
                      <a:pt x="0" y="30846"/>
                    </a:lnTo>
                    <a:close/>
                  </a:path>
                </a:pathLst>
              </a:custGeom>
              <a:solidFill>
                <a:srgbClr val="EFADFF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38100"/>
                <a:ext cx="37468" cy="689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36" id="36"/>
            <p:cNvSpPr txBox="true"/>
            <p:nvPr/>
          </p:nvSpPr>
          <p:spPr>
            <a:xfrm rot="0">
              <a:off x="1054604" y="-9525"/>
              <a:ext cx="4879869" cy="313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13"/>
                </a:lnSpc>
              </a:pPr>
              <a:r>
                <a:rPr lang="en-US" sz="1510">
                  <a:solidFill>
                    <a:srgbClr val="0F0F2E"/>
                  </a:solidFill>
                  <a:latin typeface="Inter"/>
                  <a:ea typeface="Inter"/>
                  <a:cs typeface="Inter"/>
                  <a:sym typeface="Inter"/>
                </a:rPr>
                <a:t>McKendree Rugby</a:t>
              </a: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1679891" y="8271574"/>
            <a:ext cx="4450854" cy="227863"/>
            <a:chOff x="0" y="0"/>
            <a:chExt cx="5934472" cy="303817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55990"/>
              <a:ext cx="238826" cy="196616"/>
              <a:chOff x="0" y="0"/>
              <a:chExt cx="37468" cy="30846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37468" cy="30846"/>
              </a:xfrm>
              <a:custGeom>
                <a:avLst/>
                <a:gdLst/>
                <a:ahLst/>
                <a:cxnLst/>
                <a:rect r="r" b="b" t="t" l="l"/>
                <a:pathLst>
                  <a:path h="30846" w="37468">
                    <a:moveTo>
                      <a:pt x="0" y="0"/>
                    </a:moveTo>
                    <a:lnTo>
                      <a:pt x="37468" y="0"/>
                    </a:lnTo>
                    <a:lnTo>
                      <a:pt x="37468" y="30846"/>
                    </a:lnTo>
                    <a:lnTo>
                      <a:pt x="0" y="30846"/>
                    </a:lnTo>
                    <a:close/>
                  </a:path>
                </a:pathLst>
              </a:custGeom>
              <a:solidFill>
                <a:srgbClr val="AFB7FF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38100"/>
                <a:ext cx="37468" cy="6894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TextBox 41" id="41"/>
            <p:cNvSpPr txBox="true"/>
            <p:nvPr/>
          </p:nvSpPr>
          <p:spPr>
            <a:xfrm rot="0">
              <a:off x="1054604" y="-9525"/>
              <a:ext cx="4879869" cy="3133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813"/>
                </a:lnSpc>
              </a:pPr>
              <a:r>
                <a:rPr lang="en-US" sz="1510">
                  <a:solidFill>
                    <a:srgbClr val="0F0F2E"/>
                  </a:solidFill>
                  <a:latin typeface="Inter"/>
                  <a:ea typeface="Inter"/>
                  <a:cs typeface="Inter"/>
                  <a:sym typeface="Inter"/>
                </a:rPr>
                <a:t>Eagle &amp; Dragon Martial Arts Academy</a:t>
              </a:r>
            </a:p>
          </p:txBody>
        </p:sp>
      </p:grpSp>
      <p:sp>
        <p:nvSpPr>
          <p:cNvPr name="AutoShape 42" id="42"/>
          <p:cNvSpPr/>
          <p:nvPr/>
        </p:nvSpPr>
        <p:spPr>
          <a:xfrm>
            <a:off x="11679891" y="7091421"/>
            <a:ext cx="4410521" cy="0"/>
          </a:xfrm>
          <a:prstGeom prst="line">
            <a:avLst/>
          </a:prstGeom>
          <a:ln cap="flat" w="9525">
            <a:solidFill>
              <a:srgbClr val="0F0F2E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3" id="43"/>
          <p:cNvSpPr/>
          <p:nvPr/>
        </p:nvSpPr>
        <p:spPr>
          <a:xfrm>
            <a:off x="11679891" y="7894906"/>
            <a:ext cx="4410521" cy="0"/>
          </a:xfrm>
          <a:prstGeom prst="line">
            <a:avLst/>
          </a:prstGeom>
          <a:ln cap="flat" w="9525">
            <a:solidFill>
              <a:srgbClr val="0F0F2E">
                <a:alpha val="19608"/>
              </a:srgbClr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4" id="4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701420" y="7965692"/>
            <a:ext cx="2780400" cy="1621900"/>
          </a:xfrm>
          <a:prstGeom prst="rect">
            <a:avLst/>
          </a:prstGeom>
        </p:spPr>
      </p:pic>
      <p:pic>
        <p:nvPicPr>
          <p:cNvPr name="Picture 45" id="45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401357" y="7965692"/>
            <a:ext cx="2780400" cy="1621900"/>
          </a:xfrm>
          <a:prstGeom prst="rect">
            <a:avLst/>
          </a:prstGeom>
        </p:spPr>
      </p:pic>
      <p:sp>
        <p:nvSpPr>
          <p:cNvPr name="Freeform 46" id="46"/>
          <p:cNvSpPr/>
          <p:nvPr/>
        </p:nvSpPr>
        <p:spPr>
          <a:xfrm flipH="false" flipV="false" rot="0">
            <a:off x="337621" y="9243616"/>
            <a:ext cx="241549" cy="506553"/>
          </a:xfrm>
          <a:custGeom>
            <a:avLst/>
            <a:gdLst/>
            <a:ahLst/>
            <a:cxnLst/>
            <a:rect r="r" b="b" t="t" l="l"/>
            <a:pathLst>
              <a:path h="506553" w="241549">
                <a:moveTo>
                  <a:pt x="0" y="0"/>
                </a:moveTo>
                <a:lnTo>
                  <a:pt x="241549" y="0"/>
                </a:lnTo>
                <a:lnTo>
                  <a:pt x="241549" y="506554"/>
                </a:lnTo>
                <a:lnTo>
                  <a:pt x="0" y="50655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-141441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8852764"/>
            <a:ext cx="7811472" cy="1881390"/>
          </a:xfrm>
          <a:custGeom>
            <a:avLst/>
            <a:gdLst/>
            <a:ahLst/>
            <a:cxnLst/>
            <a:rect r="r" b="b" t="t" l="l"/>
            <a:pathLst>
              <a:path h="1881390" w="7811472">
                <a:moveTo>
                  <a:pt x="0" y="0"/>
                </a:moveTo>
                <a:lnTo>
                  <a:pt x="7811472" y="0"/>
                </a:lnTo>
                <a:lnTo>
                  <a:pt x="7811472" y="1881391"/>
                </a:lnTo>
                <a:lnTo>
                  <a:pt x="0" y="1881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143500"/>
            <a:ext cx="7811472" cy="1881390"/>
          </a:xfrm>
          <a:custGeom>
            <a:avLst/>
            <a:gdLst/>
            <a:ahLst/>
            <a:cxnLst/>
            <a:rect r="r" b="b" t="t" l="l"/>
            <a:pathLst>
              <a:path h="1881390" w="7811472">
                <a:moveTo>
                  <a:pt x="0" y="0"/>
                </a:moveTo>
                <a:lnTo>
                  <a:pt x="7811472" y="0"/>
                </a:lnTo>
                <a:lnTo>
                  <a:pt x="7811472" y="1881390"/>
                </a:lnTo>
                <a:lnTo>
                  <a:pt x="0" y="1881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028700" y="2354181"/>
            <a:ext cx="7811472" cy="3310128"/>
            <a:chOff x="0" y="0"/>
            <a:chExt cx="1513082" cy="64117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13082" cy="641172"/>
            </a:xfrm>
            <a:custGeom>
              <a:avLst/>
              <a:gdLst/>
              <a:ahLst/>
              <a:cxnLst/>
              <a:rect r="r" b="b" t="t" l="l"/>
              <a:pathLst>
                <a:path h="641172" w="1513082">
                  <a:moveTo>
                    <a:pt x="19822" y="0"/>
                  </a:moveTo>
                  <a:lnTo>
                    <a:pt x="1493260" y="0"/>
                  </a:lnTo>
                  <a:cubicBezTo>
                    <a:pt x="1498517" y="0"/>
                    <a:pt x="1503559" y="2088"/>
                    <a:pt x="1507276" y="5806"/>
                  </a:cubicBezTo>
                  <a:cubicBezTo>
                    <a:pt x="1510994" y="9523"/>
                    <a:pt x="1513082" y="14565"/>
                    <a:pt x="1513082" y="19822"/>
                  </a:cubicBezTo>
                  <a:lnTo>
                    <a:pt x="1513082" y="621350"/>
                  </a:lnTo>
                  <a:cubicBezTo>
                    <a:pt x="1513082" y="632297"/>
                    <a:pt x="1504207" y="641172"/>
                    <a:pt x="1493260" y="641172"/>
                  </a:cubicBezTo>
                  <a:lnTo>
                    <a:pt x="19822" y="641172"/>
                  </a:lnTo>
                  <a:cubicBezTo>
                    <a:pt x="8875" y="641172"/>
                    <a:pt x="0" y="632297"/>
                    <a:pt x="0" y="621350"/>
                  </a:cubicBezTo>
                  <a:lnTo>
                    <a:pt x="0" y="19822"/>
                  </a:lnTo>
                  <a:cubicBezTo>
                    <a:pt x="0" y="8875"/>
                    <a:pt x="8875" y="0"/>
                    <a:pt x="198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513082" cy="679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23333" y="3134732"/>
            <a:ext cx="5822206" cy="186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29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Influencer explaining how busy he is running his business and taking care of his clients.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7511910" y="-194406"/>
            <a:ext cx="809110" cy="1816238"/>
          </a:xfrm>
          <a:custGeom>
            <a:avLst/>
            <a:gdLst/>
            <a:ahLst/>
            <a:cxnLst/>
            <a:rect r="r" b="b" t="t" l="l"/>
            <a:pathLst>
              <a:path h="1816238" w="809110">
                <a:moveTo>
                  <a:pt x="0" y="0"/>
                </a:moveTo>
                <a:lnTo>
                  <a:pt x="809110" y="0"/>
                </a:lnTo>
                <a:lnTo>
                  <a:pt x="809110" y="1816238"/>
                </a:lnTo>
                <a:lnTo>
                  <a:pt x="0" y="18162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-12447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22941" y="0"/>
            <a:ext cx="851193" cy="911586"/>
          </a:xfrm>
          <a:custGeom>
            <a:avLst/>
            <a:gdLst/>
            <a:ahLst/>
            <a:cxnLst/>
            <a:rect r="r" b="b" t="t" l="l"/>
            <a:pathLst>
              <a:path h="911586" w="851193">
                <a:moveTo>
                  <a:pt x="0" y="0"/>
                </a:moveTo>
                <a:lnTo>
                  <a:pt x="851194" y="0"/>
                </a:lnTo>
                <a:lnTo>
                  <a:pt x="851194" y="911586"/>
                </a:lnTo>
                <a:lnTo>
                  <a:pt x="0" y="9115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4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26359" y="1751025"/>
            <a:ext cx="816154" cy="1246036"/>
          </a:xfrm>
          <a:custGeom>
            <a:avLst/>
            <a:gdLst/>
            <a:ahLst/>
            <a:cxnLst/>
            <a:rect r="r" b="b" t="t" l="l"/>
            <a:pathLst>
              <a:path h="1246036" w="816154">
                <a:moveTo>
                  <a:pt x="0" y="0"/>
                </a:moveTo>
                <a:lnTo>
                  <a:pt x="816154" y="0"/>
                </a:lnTo>
                <a:lnTo>
                  <a:pt x="816154" y="1246035"/>
                </a:lnTo>
                <a:lnTo>
                  <a:pt x="0" y="1246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28700" y="6140559"/>
            <a:ext cx="7811472" cy="3310128"/>
            <a:chOff x="0" y="0"/>
            <a:chExt cx="1513082" cy="64117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13082" cy="641172"/>
            </a:xfrm>
            <a:custGeom>
              <a:avLst/>
              <a:gdLst/>
              <a:ahLst/>
              <a:cxnLst/>
              <a:rect r="r" b="b" t="t" l="l"/>
              <a:pathLst>
                <a:path h="641172" w="1513082">
                  <a:moveTo>
                    <a:pt x="19822" y="0"/>
                  </a:moveTo>
                  <a:lnTo>
                    <a:pt x="1493260" y="0"/>
                  </a:lnTo>
                  <a:cubicBezTo>
                    <a:pt x="1498517" y="0"/>
                    <a:pt x="1503559" y="2088"/>
                    <a:pt x="1507276" y="5806"/>
                  </a:cubicBezTo>
                  <a:cubicBezTo>
                    <a:pt x="1510994" y="9523"/>
                    <a:pt x="1513082" y="14565"/>
                    <a:pt x="1513082" y="19822"/>
                  </a:cubicBezTo>
                  <a:lnTo>
                    <a:pt x="1513082" y="621350"/>
                  </a:lnTo>
                  <a:cubicBezTo>
                    <a:pt x="1513082" y="632297"/>
                    <a:pt x="1504207" y="641172"/>
                    <a:pt x="1493260" y="641172"/>
                  </a:cubicBezTo>
                  <a:lnTo>
                    <a:pt x="19822" y="641172"/>
                  </a:lnTo>
                  <a:cubicBezTo>
                    <a:pt x="8875" y="641172"/>
                    <a:pt x="0" y="632297"/>
                    <a:pt x="0" y="621350"/>
                  </a:cubicBezTo>
                  <a:lnTo>
                    <a:pt x="0" y="19822"/>
                  </a:lnTo>
                  <a:cubicBezTo>
                    <a:pt x="0" y="8875"/>
                    <a:pt x="8875" y="0"/>
                    <a:pt x="198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1513082" cy="679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9447828" y="5076587"/>
            <a:ext cx="7811472" cy="1881390"/>
          </a:xfrm>
          <a:custGeom>
            <a:avLst/>
            <a:gdLst/>
            <a:ahLst/>
            <a:cxnLst/>
            <a:rect r="r" b="b" t="t" l="l"/>
            <a:pathLst>
              <a:path h="1881390" w="7811472">
                <a:moveTo>
                  <a:pt x="0" y="0"/>
                </a:moveTo>
                <a:lnTo>
                  <a:pt x="7811472" y="0"/>
                </a:lnTo>
                <a:lnTo>
                  <a:pt x="7811472" y="1881390"/>
                </a:lnTo>
                <a:lnTo>
                  <a:pt x="0" y="1881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16" id="16"/>
          <p:cNvGrpSpPr/>
          <p:nvPr/>
        </p:nvGrpSpPr>
        <p:grpSpPr>
          <a:xfrm rot="0">
            <a:off x="9447828" y="2354181"/>
            <a:ext cx="7811472" cy="3310128"/>
            <a:chOff x="0" y="0"/>
            <a:chExt cx="1513082" cy="64117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513082" cy="641172"/>
            </a:xfrm>
            <a:custGeom>
              <a:avLst/>
              <a:gdLst/>
              <a:ahLst/>
              <a:cxnLst/>
              <a:rect r="r" b="b" t="t" l="l"/>
              <a:pathLst>
                <a:path h="641172" w="1513082">
                  <a:moveTo>
                    <a:pt x="19822" y="0"/>
                  </a:moveTo>
                  <a:lnTo>
                    <a:pt x="1493260" y="0"/>
                  </a:lnTo>
                  <a:cubicBezTo>
                    <a:pt x="1498517" y="0"/>
                    <a:pt x="1503559" y="2088"/>
                    <a:pt x="1507276" y="5806"/>
                  </a:cubicBezTo>
                  <a:cubicBezTo>
                    <a:pt x="1510994" y="9523"/>
                    <a:pt x="1513082" y="14565"/>
                    <a:pt x="1513082" y="19822"/>
                  </a:cubicBezTo>
                  <a:lnTo>
                    <a:pt x="1513082" y="621350"/>
                  </a:lnTo>
                  <a:cubicBezTo>
                    <a:pt x="1513082" y="632297"/>
                    <a:pt x="1504207" y="641172"/>
                    <a:pt x="1493260" y="641172"/>
                  </a:cubicBezTo>
                  <a:lnTo>
                    <a:pt x="19822" y="641172"/>
                  </a:lnTo>
                  <a:cubicBezTo>
                    <a:pt x="8875" y="641172"/>
                    <a:pt x="0" y="632297"/>
                    <a:pt x="0" y="621350"/>
                  </a:cubicBezTo>
                  <a:lnTo>
                    <a:pt x="0" y="19822"/>
                  </a:lnTo>
                  <a:cubicBezTo>
                    <a:pt x="0" y="8875"/>
                    <a:pt x="8875" y="0"/>
                    <a:pt x="198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1513082" cy="679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9447828" y="8852764"/>
            <a:ext cx="7811472" cy="1881390"/>
          </a:xfrm>
          <a:custGeom>
            <a:avLst/>
            <a:gdLst/>
            <a:ahLst/>
            <a:cxnLst/>
            <a:rect r="r" b="b" t="t" l="l"/>
            <a:pathLst>
              <a:path h="1881390" w="7811472">
                <a:moveTo>
                  <a:pt x="0" y="0"/>
                </a:moveTo>
                <a:lnTo>
                  <a:pt x="7811472" y="0"/>
                </a:lnTo>
                <a:lnTo>
                  <a:pt x="7811472" y="1881391"/>
                </a:lnTo>
                <a:lnTo>
                  <a:pt x="0" y="1881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28524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20" id="20"/>
          <p:cNvGrpSpPr/>
          <p:nvPr/>
        </p:nvGrpSpPr>
        <p:grpSpPr>
          <a:xfrm rot="0">
            <a:off x="9447828" y="6140559"/>
            <a:ext cx="7811472" cy="3310128"/>
            <a:chOff x="0" y="0"/>
            <a:chExt cx="1513082" cy="641172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513082" cy="641172"/>
            </a:xfrm>
            <a:custGeom>
              <a:avLst/>
              <a:gdLst/>
              <a:ahLst/>
              <a:cxnLst/>
              <a:rect r="r" b="b" t="t" l="l"/>
              <a:pathLst>
                <a:path h="641172" w="1513082">
                  <a:moveTo>
                    <a:pt x="19822" y="0"/>
                  </a:moveTo>
                  <a:lnTo>
                    <a:pt x="1493260" y="0"/>
                  </a:lnTo>
                  <a:cubicBezTo>
                    <a:pt x="1498517" y="0"/>
                    <a:pt x="1503559" y="2088"/>
                    <a:pt x="1507276" y="5806"/>
                  </a:cubicBezTo>
                  <a:cubicBezTo>
                    <a:pt x="1510994" y="9523"/>
                    <a:pt x="1513082" y="14565"/>
                    <a:pt x="1513082" y="19822"/>
                  </a:cubicBezTo>
                  <a:lnTo>
                    <a:pt x="1513082" y="621350"/>
                  </a:lnTo>
                  <a:cubicBezTo>
                    <a:pt x="1513082" y="632297"/>
                    <a:pt x="1504207" y="641172"/>
                    <a:pt x="1493260" y="641172"/>
                  </a:cubicBezTo>
                  <a:lnTo>
                    <a:pt x="19822" y="641172"/>
                  </a:lnTo>
                  <a:cubicBezTo>
                    <a:pt x="8875" y="641172"/>
                    <a:pt x="0" y="632297"/>
                    <a:pt x="0" y="621350"/>
                  </a:cubicBezTo>
                  <a:lnTo>
                    <a:pt x="0" y="19822"/>
                  </a:lnTo>
                  <a:cubicBezTo>
                    <a:pt x="0" y="8875"/>
                    <a:pt x="8875" y="0"/>
                    <a:pt x="1982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1513082" cy="6792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2844148" y="1751025"/>
            <a:ext cx="1018832" cy="1206313"/>
          </a:xfrm>
          <a:custGeom>
            <a:avLst/>
            <a:gdLst/>
            <a:ahLst/>
            <a:cxnLst/>
            <a:rect r="r" b="b" t="t" l="l"/>
            <a:pathLst>
              <a:path h="1206313" w="1018832">
                <a:moveTo>
                  <a:pt x="0" y="0"/>
                </a:moveTo>
                <a:lnTo>
                  <a:pt x="1018832" y="0"/>
                </a:lnTo>
                <a:lnTo>
                  <a:pt x="1018832" y="1206312"/>
                </a:lnTo>
                <a:lnTo>
                  <a:pt x="0" y="12063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4406091" y="5504094"/>
            <a:ext cx="1056691" cy="1307921"/>
          </a:xfrm>
          <a:custGeom>
            <a:avLst/>
            <a:gdLst/>
            <a:ahLst/>
            <a:cxnLst/>
            <a:rect r="r" b="b" t="t" l="l"/>
            <a:pathLst>
              <a:path h="1307921" w="1056691">
                <a:moveTo>
                  <a:pt x="0" y="0"/>
                </a:moveTo>
                <a:lnTo>
                  <a:pt x="1056691" y="0"/>
                </a:lnTo>
                <a:lnTo>
                  <a:pt x="1056691" y="1307921"/>
                </a:lnTo>
                <a:lnTo>
                  <a:pt x="0" y="13079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781655" y="5511221"/>
            <a:ext cx="1143818" cy="1293668"/>
          </a:xfrm>
          <a:custGeom>
            <a:avLst/>
            <a:gdLst/>
            <a:ahLst/>
            <a:cxnLst/>
            <a:rect r="r" b="b" t="t" l="l"/>
            <a:pathLst>
              <a:path h="1293668" w="1143818">
                <a:moveTo>
                  <a:pt x="0" y="0"/>
                </a:moveTo>
                <a:lnTo>
                  <a:pt x="1143818" y="0"/>
                </a:lnTo>
                <a:lnTo>
                  <a:pt x="1143818" y="1293667"/>
                </a:lnTo>
                <a:lnTo>
                  <a:pt x="0" y="12936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028700" y="545148"/>
            <a:ext cx="8705789" cy="90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b="true">
                <a:solidFill>
                  <a:srgbClr val="0F0F2E"/>
                </a:solidFill>
                <a:latin typeface="Inter Bold"/>
                <a:ea typeface="Inter Bold"/>
                <a:cs typeface="Inter Bold"/>
                <a:sym typeface="Inter Bold"/>
              </a:rPr>
              <a:t>Sample Content Mockup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941173" y="3134732"/>
            <a:ext cx="6824781" cy="186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29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He knows that marketing is the key when it’s about bringing more customers to the door.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76166" y="6815102"/>
            <a:ext cx="6916540" cy="186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29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So, he let a boutique marketing agency like MM Marketing help him take care of all the marketing for him.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941173" y="6985863"/>
            <a:ext cx="6824781" cy="186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99"/>
              </a:lnSpc>
            </a:pPr>
            <a:r>
              <a:rPr lang="en-US" sz="29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Results talk for themselves </a:t>
            </a:r>
          </a:p>
          <a:p>
            <a:pPr algn="ctr">
              <a:lnSpc>
                <a:spcPts val="5099"/>
              </a:lnSpc>
            </a:pPr>
            <a:r>
              <a:rPr lang="en-US" sz="2999">
                <a:solidFill>
                  <a:srgbClr val="0F0F2E"/>
                </a:solidFill>
                <a:latin typeface="Inter"/>
                <a:ea typeface="Inter"/>
                <a:cs typeface="Inter"/>
                <a:sym typeface="Inter"/>
              </a:rPr>
              <a:t>⟶ Showing his results working with MM Marketing himself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391805" y="9368985"/>
            <a:ext cx="838195" cy="860865"/>
          </a:xfrm>
          <a:custGeom>
            <a:avLst/>
            <a:gdLst/>
            <a:ahLst/>
            <a:cxnLst/>
            <a:rect r="r" b="b" t="t" l="l"/>
            <a:pathLst>
              <a:path h="860865" w="838195">
                <a:moveTo>
                  <a:pt x="0" y="0"/>
                </a:moveTo>
                <a:lnTo>
                  <a:pt x="838195" y="0"/>
                </a:lnTo>
                <a:lnTo>
                  <a:pt x="838195" y="860865"/>
                </a:lnTo>
                <a:lnTo>
                  <a:pt x="0" y="8608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29741" b="-2632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391805" y="0"/>
            <a:ext cx="878005" cy="994906"/>
          </a:xfrm>
          <a:custGeom>
            <a:avLst/>
            <a:gdLst/>
            <a:ahLst/>
            <a:cxnLst/>
            <a:rect r="r" b="b" t="t" l="l"/>
            <a:pathLst>
              <a:path h="994906" w="878005">
                <a:moveTo>
                  <a:pt x="0" y="0"/>
                </a:moveTo>
                <a:lnTo>
                  <a:pt x="878005" y="0"/>
                </a:lnTo>
                <a:lnTo>
                  <a:pt x="878005" y="994906"/>
                </a:lnTo>
                <a:lnTo>
                  <a:pt x="0" y="9949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52173" y="1490977"/>
            <a:ext cx="7983655" cy="7983655"/>
          </a:xfrm>
          <a:custGeom>
            <a:avLst/>
            <a:gdLst/>
            <a:ahLst/>
            <a:cxnLst/>
            <a:rect r="r" b="b" t="t" l="l"/>
            <a:pathLst>
              <a:path h="7983655" w="7983655">
                <a:moveTo>
                  <a:pt x="0" y="0"/>
                </a:moveTo>
                <a:lnTo>
                  <a:pt x="7983654" y="0"/>
                </a:lnTo>
                <a:lnTo>
                  <a:pt x="7983654" y="7983655"/>
                </a:lnTo>
                <a:lnTo>
                  <a:pt x="0" y="79836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281420" y="789302"/>
            <a:ext cx="5725160" cy="1308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8000" b="true">
                <a:solidFill>
                  <a:srgbClr val="0F0F2E"/>
                </a:solidFill>
                <a:latin typeface="Inter Bold"/>
                <a:ea typeface="Inter Bold"/>
                <a:cs typeface="Inter Bold"/>
                <a:sym typeface="Inter Bold"/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DAG3mQfxI9A</dc:identifier>
  <dcterms:modified xsi:type="dcterms:W3CDTF">2011-08-01T06:04:30Z</dcterms:modified>
  <cp:revision>1</cp:revision>
  <dc:title>Influencer Marketing Campaign</dc:title>
</cp:coreProperties>
</file>